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5" r:id="rId7"/>
    <p:sldId id="264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9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11" r:id="rId50"/>
    <p:sldId id="312" r:id="rId51"/>
    <p:sldId id="313" r:id="rId52"/>
    <p:sldId id="314" r:id="rId53"/>
    <p:sldId id="317" r:id="rId54"/>
    <p:sldId id="315" r:id="rId55"/>
    <p:sldId id="31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" initials="H" lastIdx="2" clrIdx="0">
    <p:extLst>
      <p:ext uri="{19B8F6BF-5375-455C-9EA6-DF929625EA0E}">
        <p15:presenceInfo xmlns:p15="http://schemas.microsoft.com/office/powerpoint/2012/main" userId="H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1A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6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19T20:07:16.969" idx="1">
    <p:pos x="768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23T00:44:58.281" idx="2">
    <p:pos x="7697" y="42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82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25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056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82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269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93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246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5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09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2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643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76805-D594-4943-AC65-EB048E5CB4DF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45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1.wdp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hdphoto" Target="../media/hdphoto1.wdp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ounded Rectangle 5"/>
          <p:cNvSpPr/>
          <p:nvPr/>
        </p:nvSpPr>
        <p:spPr>
          <a:xfrm>
            <a:off x="1819564" y="766618"/>
            <a:ext cx="5264728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1819564" y="785090"/>
            <a:ext cx="5264728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53877" y="674407"/>
            <a:ext cx="50946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I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Customer Churn 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698293" y="1579417"/>
            <a:ext cx="3380506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ounded Rectangle 13"/>
          <p:cNvSpPr/>
          <p:nvPr/>
        </p:nvSpPr>
        <p:spPr>
          <a:xfrm>
            <a:off x="3698293" y="1588577"/>
            <a:ext cx="3380506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57924" y="1487206"/>
            <a:ext cx="31905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I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92371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516121-0055-423A-A4BC-99834B9FD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532908" y="346055"/>
            <a:ext cx="77171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4400" dirty="0"/>
              <a:t>Finding Unique Values In Dataset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3282" y="3792145"/>
            <a:ext cx="64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state</a:t>
            </a:r>
          </a:p>
          <a:p>
            <a:r>
              <a:rPr lang="en-US" dirty="0"/>
              <a:t>['AK' 'AL' 'AR' 'AZ' 'CA' 'CO' 'CT' 'DC' 'DE' 'FL' 'GA' 'HI' 'IA' 'ID'</a:t>
            </a:r>
          </a:p>
          <a:p>
            <a:r>
              <a:rPr lang="en-US" dirty="0"/>
              <a:t> 'IL' 'IN' 'KS' 'KY' 'LA' 'MA' 'MD' 'ME' 'MI' 'MN' 'MO' 'MS' 'MT' 'NC'</a:t>
            </a:r>
          </a:p>
          <a:p>
            <a:r>
              <a:rPr lang="en-US" dirty="0"/>
              <a:t> 'ND' 'NE' 'NH' 'NJ' 'NM' 'NV' 'NY' 'OH' 'OK' 'OR' 'PA' 'RI' 'SC' 'SD'</a:t>
            </a:r>
          </a:p>
          <a:p>
            <a:r>
              <a:rPr lang="en-US" dirty="0"/>
              <a:t> 'TN' 'TX' 'UT' 'VA' 'VT' 'WA' 'WI' 'WV' 'WY']</a:t>
            </a:r>
          </a:p>
          <a:p>
            <a:r>
              <a:rPr lang="en-US" dirty="0"/>
              <a:t>Total no of unique values 51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283282" y="3207370"/>
            <a:ext cx="10036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/>
              <a:t>state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3282" y="1975590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area.code</a:t>
            </a:r>
            <a:endParaRPr lang="en-US" dirty="0"/>
          </a:p>
          <a:p>
            <a:r>
              <a:rPr lang="en-US" dirty="0"/>
              <a:t>['area_code_408' 'area_code_415' 'area_code_510']</a:t>
            </a:r>
          </a:p>
          <a:p>
            <a:r>
              <a:rPr lang="en-US" dirty="0"/>
              <a:t>Total no of unique values 3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283282" y="1443387"/>
            <a:ext cx="18301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area.code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2172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FB634A-1DC4-4CAF-B00E-C5813E130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741502" y="5699134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voice.plan</a:t>
            </a:r>
            <a:endParaRPr lang="en-US" dirty="0"/>
          </a:p>
          <a:p>
            <a:r>
              <a:rPr lang="en-US" dirty="0"/>
              <a:t>['no' 'yes']</a:t>
            </a:r>
          </a:p>
          <a:p>
            <a:r>
              <a:rPr lang="en-US" dirty="0"/>
              <a:t>Total no of unique values 2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741502" y="5114359"/>
            <a:ext cx="18832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voice.plan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41502" y="874158"/>
            <a:ext cx="84737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account.length</a:t>
            </a:r>
            <a:endParaRPr lang="en-US" dirty="0"/>
          </a:p>
          <a:p>
            <a:r>
              <a:rPr lang="en-US" dirty="0"/>
              <a:t>[  1   2   3   4   5   6   7   8   9  10  11  12  13  14  15  16  17  18</a:t>
            </a:r>
          </a:p>
          <a:p>
            <a:r>
              <a:rPr lang="en-US" dirty="0"/>
              <a:t>  19  20  21  22  23  24  25  26  27  28  29  30  31  32  33  34  35  36</a:t>
            </a:r>
          </a:p>
          <a:p>
            <a:r>
              <a:rPr lang="en-US" dirty="0"/>
              <a:t>  37  38  39  40  41  42  43  44  45  46  47  48  49  50  51  52  53  54</a:t>
            </a:r>
          </a:p>
          <a:p>
            <a:r>
              <a:rPr lang="en-US" dirty="0"/>
              <a:t>  55  56  57  58  59  60  61  62  63  64  65  66  67  68  69  70  71  72</a:t>
            </a:r>
          </a:p>
          <a:p>
            <a:r>
              <a:rPr lang="en-US" dirty="0"/>
              <a:t>  73  74  75  76  77  78  79  80  81  82  83  84  85  86  87  88  89  90</a:t>
            </a:r>
          </a:p>
          <a:p>
            <a:r>
              <a:rPr lang="en-US" dirty="0"/>
              <a:t>  91  92  93  94  95  96  97  98  99 100 101 102 103 104 105 106 107 108</a:t>
            </a:r>
          </a:p>
          <a:p>
            <a:r>
              <a:rPr lang="en-US" dirty="0"/>
              <a:t> 109 110 111 112 113 114 115 116 117 118 119 120 121 122 123 124 125 126</a:t>
            </a:r>
          </a:p>
          <a:p>
            <a:r>
              <a:rPr lang="en-US" dirty="0"/>
              <a:t> 127 128 129 130 131 132 133 134 135 136 137 138 139 140 141 142 143 144</a:t>
            </a:r>
          </a:p>
          <a:p>
            <a:r>
              <a:rPr lang="en-US" dirty="0"/>
              <a:t> 145 146 147 148 149 150 151 152 153 154 155 156 157 158 159 160 161 162</a:t>
            </a:r>
          </a:p>
          <a:p>
            <a:r>
              <a:rPr lang="en-US" dirty="0"/>
              <a:t> 163 164 165 166 167 168 169 170 171 172 173 174 175 176 177 178 179 180</a:t>
            </a:r>
          </a:p>
          <a:p>
            <a:r>
              <a:rPr lang="en-US" dirty="0"/>
              <a:t> 181 182 183 184 185 186 187 188 189 190 191 192 193 194 195 196 197 199</a:t>
            </a:r>
          </a:p>
          <a:p>
            <a:r>
              <a:rPr lang="en-US" dirty="0"/>
              <a:t> 200 201 202 204 205 208 209 210 212 215 216 217 221 222 224 225 232 233</a:t>
            </a:r>
          </a:p>
          <a:p>
            <a:r>
              <a:rPr lang="en-US" dirty="0"/>
              <a:t> 238 243]</a:t>
            </a:r>
          </a:p>
          <a:p>
            <a:r>
              <a:rPr lang="en-US" dirty="0"/>
              <a:t>Total no of unique values 218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741502" y="255141"/>
            <a:ext cx="20806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area.length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6567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3BF214D-9A21-4A2F-9F4E-207C4E1DE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933723" y="5733124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voice.plan</a:t>
            </a:r>
            <a:endParaRPr lang="en-US" dirty="0"/>
          </a:p>
          <a:p>
            <a:r>
              <a:rPr lang="en-US" dirty="0"/>
              <a:t>['no' 'yes']</a:t>
            </a:r>
          </a:p>
          <a:p>
            <a:r>
              <a:rPr lang="en-US" dirty="0"/>
              <a:t>Total no of unique values 2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933723" y="5148349"/>
            <a:ext cx="18832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voice.plan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933723" y="901032"/>
            <a:ext cx="84737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account.length</a:t>
            </a:r>
            <a:endParaRPr lang="en-US" dirty="0"/>
          </a:p>
          <a:p>
            <a:r>
              <a:rPr lang="en-US" dirty="0"/>
              <a:t>[  1   2   3   4   5   6   7   8   9  10  11  12  13  14  15  16  17  18</a:t>
            </a:r>
          </a:p>
          <a:p>
            <a:r>
              <a:rPr lang="en-US" dirty="0"/>
              <a:t>  19  20  21  22  23  24  25  26  27  28  29  30  31  32  33  34  35  36</a:t>
            </a:r>
          </a:p>
          <a:p>
            <a:r>
              <a:rPr lang="en-US" dirty="0"/>
              <a:t>  37  38  39  40  41  42  43  44  45  46  47  48  49  50  51  52  53  54</a:t>
            </a:r>
          </a:p>
          <a:p>
            <a:r>
              <a:rPr lang="en-US" dirty="0"/>
              <a:t>  55  56  57  58  59  60  61  62  63  64  65  66  67  68  69  70  71  72</a:t>
            </a:r>
          </a:p>
          <a:p>
            <a:r>
              <a:rPr lang="en-US" dirty="0"/>
              <a:t>  73  74  75  76  77  78  79  80  81  82  83  84  85  86  87  88  89  90</a:t>
            </a:r>
          </a:p>
          <a:p>
            <a:r>
              <a:rPr lang="en-US" dirty="0"/>
              <a:t>  91  92  93  94  95  96  97  98  99 100 101 102 103 104 105 106 107 108</a:t>
            </a:r>
          </a:p>
          <a:p>
            <a:r>
              <a:rPr lang="en-US" dirty="0"/>
              <a:t> 109 110 111 112 113 114 115 116 117 118 119 120 121 122 123 124 125 126</a:t>
            </a:r>
          </a:p>
          <a:p>
            <a:r>
              <a:rPr lang="en-US" dirty="0"/>
              <a:t> 127 128 129 130 131 132 133 134 135 136 137 138 139 140 141 142 143 144</a:t>
            </a:r>
          </a:p>
          <a:p>
            <a:r>
              <a:rPr lang="en-US" dirty="0"/>
              <a:t> 145 146 147 148 149 150 151 152 153 154 155 156 157 158 159 160 161 162</a:t>
            </a:r>
          </a:p>
          <a:p>
            <a:r>
              <a:rPr lang="en-US" dirty="0"/>
              <a:t> 163 164 165 166 167 168 169 170 171 172 173 174 175 176 177 178 179 180</a:t>
            </a:r>
          </a:p>
          <a:p>
            <a:r>
              <a:rPr lang="en-US" dirty="0"/>
              <a:t> 181 182 183 184 185 186 187 188 189 190 191 192 193 194 195 196 197 199</a:t>
            </a:r>
          </a:p>
          <a:p>
            <a:r>
              <a:rPr lang="en-US" dirty="0"/>
              <a:t> 200 201 202 204 205 208 209 210 212 215 216 217 221 222 224 225 232 233</a:t>
            </a:r>
          </a:p>
          <a:p>
            <a:r>
              <a:rPr lang="en-US" dirty="0"/>
              <a:t> 238 243]</a:t>
            </a:r>
          </a:p>
          <a:p>
            <a:r>
              <a:rPr lang="en-US" dirty="0"/>
              <a:t>Total no of unique values 218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3723" y="316257"/>
            <a:ext cx="20806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area.length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082136" y="5590604"/>
            <a:ext cx="8559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/>
              <a:t>All Unique Value in </a:t>
            </a:r>
            <a:r>
              <a:rPr lang="en-US" dirty="0" err="1"/>
              <a:t>voice.messages</a:t>
            </a:r>
            <a:endParaRPr lang="en-US" dirty="0"/>
          </a:p>
          <a:p>
            <a:r>
              <a:rPr lang="en-US" dirty="0"/>
              <a:t>[ 0  4  6  8  9 10 11 12 13 14 15 16 17 18 19 20 21 22 23 24 25 26 27 28</a:t>
            </a:r>
          </a:p>
          <a:p>
            <a:r>
              <a:rPr lang="en-US" dirty="0"/>
              <a:t> 29 30 31 32 33 34 35 36 37 38 39 40 41 42 43 44 45 46 47 48 49 50 51 52]</a:t>
            </a:r>
          </a:p>
          <a:p>
            <a:r>
              <a:rPr lang="en-US" dirty="0"/>
              <a:t>Total no of unique values 48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5170617" y="4990268"/>
            <a:ext cx="27631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voice.messages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55331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88FA55-3C70-410C-881F-AEC1A1DE0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248746" y="2553290"/>
            <a:ext cx="88663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intl.mins</a:t>
            </a:r>
            <a:endParaRPr lang="en-US" dirty="0"/>
          </a:p>
          <a:p>
            <a:r>
              <a:rPr lang="en-US" dirty="0"/>
              <a:t>[ 0.   0.4  1.1  1.3  2.   2.1  2.2  2.4  2.5  2.6  2.7  2.9  3.1  3.3</a:t>
            </a:r>
          </a:p>
          <a:p>
            <a:r>
              <a:rPr lang="en-US" dirty="0"/>
              <a:t>  3.4  3.5  3.6  3.7  3.8  3.9  4.   4.1  4.2  4.3  4.4  4.5  4.6  4.7</a:t>
            </a:r>
          </a:p>
          <a:p>
            <a:r>
              <a:rPr lang="en-US" dirty="0"/>
              <a:t>  4.8  4.9  5.   5.1  5.2  5.3  5.4  5.5  5.6  5.7  5.8  5.9  6.   6.1</a:t>
            </a:r>
          </a:p>
          <a:p>
            <a:r>
              <a:rPr lang="en-US" dirty="0"/>
              <a:t>  6.2  6.3  6.4  6.5  6.6  6.7  6.8  6.9  7.   7.1  7.2  7.3  7.4  7.5</a:t>
            </a:r>
          </a:p>
          <a:p>
            <a:r>
              <a:rPr lang="en-US" dirty="0"/>
              <a:t>  7.6  7.7  7.8  7.9  8.   8.1  8.2  8.3  8.4  8.5  8.6  8.7  8.8  8.9</a:t>
            </a:r>
          </a:p>
          <a:p>
            <a:r>
              <a:rPr lang="en-US" dirty="0"/>
              <a:t>  9.   9.1  9.2  9.3  9.4  9.5  9.6  9.7  9.8  9.9 10.  10.1 10.2 10.3</a:t>
            </a:r>
          </a:p>
          <a:p>
            <a:r>
              <a:rPr lang="en-US" dirty="0"/>
              <a:t> 10.4 10.5 10.6 10.7 10.8 10.9 11.  11.1 11.2 11.3 11.4 11.5 11.6 11.7</a:t>
            </a:r>
          </a:p>
          <a:p>
            <a:r>
              <a:rPr lang="en-US" dirty="0"/>
              <a:t> 11.8 11.9 12.  12.1 12.2 12.3 12.4 12.5 12.6 12.7 12.8 12.9 13.  13.1</a:t>
            </a:r>
          </a:p>
          <a:p>
            <a:r>
              <a:rPr lang="en-US" dirty="0"/>
              <a:t> 13.2 13.3 13.4 13.5 13.6 13.7 13.8 13.9 14.  14.1 14.2 14.3 14.4 14.5</a:t>
            </a:r>
          </a:p>
          <a:p>
            <a:r>
              <a:rPr lang="en-US" dirty="0"/>
              <a:t> 14.6 14.7 14.8 14.9 15.  15.1 15.2 15.3 15.4 15.5 15.6 15.7 15.8 15.9</a:t>
            </a:r>
          </a:p>
          <a:p>
            <a:r>
              <a:rPr lang="en-US" dirty="0"/>
              <a:t> 16.  16.1 16.2 16.3 16.4 16.5 16.6 16.7 16.8 16.9 17.  17.1 17.2 17.3</a:t>
            </a:r>
          </a:p>
          <a:p>
            <a:r>
              <a:rPr lang="en-US" dirty="0"/>
              <a:t> 17.5 17.6 17.7 17.8 17.9 18.  18.2 18.3 18.4 18.5 18.7 18.9 19.2 19.3</a:t>
            </a:r>
          </a:p>
          <a:p>
            <a:r>
              <a:rPr lang="en-US" dirty="0"/>
              <a:t> 19.7 20. ]</a:t>
            </a:r>
          </a:p>
          <a:p>
            <a:r>
              <a:rPr lang="en-US" dirty="0"/>
              <a:t>Total no of unique values 170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262666" y="2006395"/>
            <a:ext cx="162839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intl.mins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248746" y="1032734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intl.plan</a:t>
            </a:r>
            <a:endParaRPr lang="en-US" dirty="0"/>
          </a:p>
          <a:p>
            <a:r>
              <a:rPr lang="en-US" dirty="0"/>
              <a:t>['no' 'yes']</a:t>
            </a:r>
          </a:p>
          <a:p>
            <a:r>
              <a:rPr lang="en-US" dirty="0"/>
              <a:t>Total no of unique values 2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248746" y="447959"/>
            <a:ext cx="15530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intl.plan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319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57C460-DE03-4C29-A4AA-7430CCD76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050230" y="2540697"/>
            <a:ext cx="88663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intl.charge</a:t>
            </a:r>
            <a:endParaRPr lang="en-US" dirty="0"/>
          </a:p>
          <a:p>
            <a:r>
              <a:rPr lang="en-US" dirty="0"/>
              <a:t>[0.   0.11 0.3  0.35 0.54 0.57 0.59 0.65 0.68 0.7  0.73 0.78 0.84 0.89</a:t>
            </a:r>
          </a:p>
          <a:p>
            <a:r>
              <a:rPr lang="en-US" dirty="0"/>
              <a:t> 0.92 0.95 0.97 1.   1.03 1.05 1.08 1.11 1.13 1.16 1.19 1.22 1.24 1.27</a:t>
            </a:r>
          </a:p>
          <a:p>
            <a:r>
              <a:rPr lang="en-US" dirty="0"/>
              <a:t> 1.3  1.32 1.35 1.38 1.4  1.43 1.46 1.49 1.51 1.54 1.57 1.59 1.62 1.65</a:t>
            </a:r>
          </a:p>
          <a:p>
            <a:r>
              <a:rPr lang="en-US" dirty="0"/>
              <a:t> 1.67 1.7  1.73 1.76 1.78 1.81 1.84 1.86 1.89 1.92 1.94 1.97 2.   2.03</a:t>
            </a:r>
          </a:p>
          <a:p>
            <a:r>
              <a:rPr lang="en-US" dirty="0"/>
              <a:t> 2.05 2.08 2.11 2.13 2.16 2.19 2.21 2.24 2.27 2.3  2.32 2.35 2.38 2.4</a:t>
            </a:r>
          </a:p>
          <a:p>
            <a:r>
              <a:rPr lang="en-US" dirty="0"/>
              <a:t> 2.43 2.46 2.48 2.51 2.54 2.57 2.59 2.62 2.65 2.67 2.7  2.73 2.75 2.78</a:t>
            </a:r>
          </a:p>
          <a:p>
            <a:r>
              <a:rPr lang="en-US" dirty="0"/>
              <a:t> 2.81 2.84 2.86 2.89 2.92 2.94 2.97 3.   3.02 3.05 3.08 3.11 3.13 3.16</a:t>
            </a:r>
          </a:p>
          <a:p>
            <a:r>
              <a:rPr lang="en-US" dirty="0"/>
              <a:t> 3.19 3.21 3.24 3.27 3.29 3.32 3.35 3.38 3.4  3.43 3.46 3.48 3.51 3.54</a:t>
            </a:r>
          </a:p>
          <a:p>
            <a:r>
              <a:rPr lang="en-US" dirty="0"/>
              <a:t> 3.56 3.59 3.62 3.65 3.67 3.7  3.73 3.75 3.78 3.81 3.83 3.86 3.89 3.92</a:t>
            </a:r>
          </a:p>
          <a:p>
            <a:r>
              <a:rPr lang="en-US" dirty="0"/>
              <a:t> 3.94 3.97 4.   4.02 4.05 4.08 4.1  4.13 4.16 4.19 4.21 4.24 4.27 4.29</a:t>
            </a:r>
          </a:p>
          <a:p>
            <a:r>
              <a:rPr lang="en-US" dirty="0"/>
              <a:t> 4.32 4.35 4.37 4.4  4.43 4.46 4.48 4.51 4.54 4.56 4.59 4.62 4.64 4.67</a:t>
            </a:r>
          </a:p>
          <a:p>
            <a:r>
              <a:rPr lang="en-US" dirty="0"/>
              <a:t> 4.73 4.75 4.78 4.81 4.83 4.86 4.91 4.94 4.97 5.   5.05 5.1  5.18 5.21</a:t>
            </a:r>
          </a:p>
          <a:p>
            <a:r>
              <a:rPr lang="en-US" dirty="0"/>
              <a:t> 5.32 5.4 ]</a:t>
            </a:r>
          </a:p>
          <a:p>
            <a:r>
              <a:rPr lang="en-US" dirty="0"/>
              <a:t>Total no of unique values 170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50230" y="1952450"/>
            <a:ext cx="19463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intl.charge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50230" y="840481"/>
            <a:ext cx="5696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intl.calls</a:t>
            </a:r>
            <a:endParaRPr lang="en-US" dirty="0"/>
          </a:p>
          <a:p>
            <a:r>
              <a:rPr lang="en-US" dirty="0"/>
              <a:t>[ 0  1  2  3  4  5  6  7  8  9 10 11 12 13 14 15 16 17 18 19 20]</a:t>
            </a:r>
          </a:p>
          <a:p>
            <a:r>
              <a:rPr lang="en-US" dirty="0"/>
              <a:t>Total no of unique values 21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050230" y="255706"/>
            <a:ext cx="15448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intl.calls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56953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16821C-2688-446C-833E-97BD14B4A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952976" y="947120"/>
            <a:ext cx="88663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/>
              <a:t>All Unique Value in </a:t>
            </a:r>
            <a:r>
              <a:rPr lang="en-US" dirty="0" err="1"/>
              <a:t>day.calls</a:t>
            </a:r>
            <a:endParaRPr lang="en-US" dirty="0"/>
          </a:p>
          <a:p>
            <a:r>
              <a:rPr lang="en-US" dirty="0"/>
              <a:t>[  0  30  34  35  36  39  40  42  44  45  46  47  48  49  50  51  52  53</a:t>
            </a:r>
          </a:p>
          <a:p>
            <a:r>
              <a:rPr lang="en-US" dirty="0"/>
              <a:t>  54  55  56  57  58  59  60  61  62  63  64  65  66  67  68  69  70  71</a:t>
            </a:r>
          </a:p>
          <a:p>
            <a:r>
              <a:rPr lang="en-US" dirty="0"/>
              <a:t>  72  73  74  75  76  77  78  79  80  81  82  83  84  85  86  87  88  89</a:t>
            </a:r>
          </a:p>
          <a:p>
            <a:r>
              <a:rPr lang="en-US" dirty="0"/>
              <a:t>  90  91  92  93  94  95  96  97  98  99 100 101 102 103 104 105 106 107</a:t>
            </a:r>
          </a:p>
          <a:p>
            <a:r>
              <a:rPr lang="en-US" dirty="0"/>
              <a:t> 108 109 110 111 112 113 114 115 116 117 118 119 120 121 122 123 124 125</a:t>
            </a:r>
          </a:p>
          <a:p>
            <a:r>
              <a:rPr lang="en-US" dirty="0"/>
              <a:t> 126 127 128 129 130 131 132 133 134 135 136 137 138 139 140 141 142 143</a:t>
            </a:r>
          </a:p>
          <a:p>
            <a:r>
              <a:rPr lang="en-US" dirty="0"/>
              <a:t> 144 145 146 147 148 149 150 151 152 156 157 158 160 163 165]</a:t>
            </a:r>
          </a:p>
          <a:p>
            <a:r>
              <a:rPr lang="en-US" dirty="0"/>
              <a:t>Total no of unique values 123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952976" y="255706"/>
            <a:ext cx="157004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day.calls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952976" y="4284479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day.mins</a:t>
            </a:r>
            <a:endParaRPr lang="en-US" dirty="0"/>
          </a:p>
          <a:p>
            <a:r>
              <a:rPr lang="en-US" dirty="0"/>
              <a:t>[  0.    2.6   6.6 ... 346.8 350.8 351.5]</a:t>
            </a:r>
          </a:p>
          <a:p>
            <a:r>
              <a:rPr lang="en-US" dirty="0"/>
              <a:t>Total no of unique values 1957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952976" y="3699704"/>
            <a:ext cx="165359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day.mins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122503" y="4310579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day.charge</a:t>
            </a:r>
            <a:endParaRPr lang="en-US" dirty="0"/>
          </a:p>
          <a:p>
            <a:r>
              <a:rPr lang="en-US" dirty="0"/>
              <a:t>[ 0.    0.44  1.12 ... 58.96 59.64 59.76]</a:t>
            </a:r>
          </a:p>
          <a:p>
            <a:r>
              <a:rPr lang="en-US" dirty="0"/>
              <a:t>Total no of unique values 1957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6122503" y="3695273"/>
            <a:ext cx="19715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day.charge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19983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250852-3E79-469D-8266-1F3CF2CBB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857531" y="907381"/>
            <a:ext cx="88663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eve.calls</a:t>
            </a:r>
            <a:endParaRPr lang="en-US" dirty="0"/>
          </a:p>
          <a:p>
            <a:r>
              <a:rPr lang="en-US" dirty="0"/>
              <a:t>[  0  12  36  37  38  42  43  44  45  46  47  48  49  50  51  52  53  54</a:t>
            </a:r>
          </a:p>
          <a:p>
            <a:r>
              <a:rPr lang="en-US" dirty="0"/>
              <a:t>  55  56  57  58  59  60  61  62  63  64  65  66  67  68  69  70  71  72</a:t>
            </a:r>
          </a:p>
          <a:p>
            <a:r>
              <a:rPr lang="en-US" dirty="0"/>
              <a:t>  73  74  75  76  77  78  79  80  81  82  83  84  85  86  87  88  89  90</a:t>
            </a:r>
          </a:p>
          <a:p>
            <a:r>
              <a:rPr lang="en-US" dirty="0"/>
              <a:t>  91  92  93  94  95  96  97  98  99 100 101 102 103 104 105 106 107 108</a:t>
            </a:r>
          </a:p>
          <a:p>
            <a:r>
              <a:rPr lang="en-US" dirty="0"/>
              <a:t> 109 110 111 112 113 114 115 116 117 118 119 120 121 122 123 124 125 126</a:t>
            </a:r>
          </a:p>
          <a:p>
            <a:r>
              <a:rPr lang="en-US" dirty="0"/>
              <a:t> 127 128 129 130 131 132 133 134 135 136 137 138 139 140 141 142 143 144</a:t>
            </a:r>
          </a:p>
          <a:p>
            <a:r>
              <a:rPr lang="en-US" dirty="0"/>
              <a:t> 145 146 147 148 149 150 151 152 153 154 155 156 157 159 164 168 169 170]</a:t>
            </a:r>
          </a:p>
          <a:p>
            <a:r>
              <a:rPr lang="en-US" dirty="0"/>
              <a:t>Total no of unique values 126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838291" y="297192"/>
            <a:ext cx="159229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eve.calls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57531" y="4285555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eve.mins</a:t>
            </a:r>
            <a:endParaRPr lang="en-US" dirty="0"/>
          </a:p>
          <a:p>
            <a:r>
              <a:rPr lang="en-US" dirty="0"/>
              <a:t>[  0.   22.3  31.2 ... 359.3 361.8 363.7]</a:t>
            </a:r>
          </a:p>
          <a:p>
            <a:r>
              <a:rPr lang="en-US" dirty="0"/>
              <a:t>Total no of unique values 1875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838291" y="3679835"/>
            <a:ext cx="16758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eve.mins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369411" y="4296217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eve.charge</a:t>
            </a:r>
            <a:endParaRPr lang="en-US" dirty="0"/>
          </a:p>
          <a:p>
            <a:r>
              <a:rPr lang="en-US" dirty="0"/>
              <a:t>[ 0.    1.9   2.65 ... 30.54 30.75 30.91]</a:t>
            </a:r>
          </a:p>
          <a:p>
            <a:r>
              <a:rPr lang="en-US" dirty="0"/>
              <a:t>Total no of unique values 1655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9411" y="3679835"/>
            <a:ext cx="19938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eve.charge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0567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0914AF-9BF0-4F4C-B71B-41BB4B263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778145" y="1014342"/>
            <a:ext cx="88663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night.calls</a:t>
            </a:r>
            <a:endParaRPr lang="en-US" dirty="0"/>
          </a:p>
          <a:p>
            <a:r>
              <a:rPr lang="en-US" dirty="0"/>
              <a:t>[  0  12  33  36  38  40  41  42  43  44  46  48  49  50  51  52  53  54</a:t>
            </a:r>
          </a:p>
          <a:p>
            <a:r>
              <a:rPr lang="en-US" dirty="0"/>
              <a:t>  55  56  57  58  59  60  61  62  63  64  65  66  67  68  69  70  71  72</a:t>
            </a:r>
          </a:p>
          <a:p>
            <a:r>
              <a:rPr lang="en-US" dirty="0"/>
              <a:t>  73  74  75  76  77  78  79  80  81  82  83  84  85  86  87  88  89  90</a:t>
            </a:r>
          </a:p>
          <a:p>
            <a:r>
              <a:rPr lang="en-US" dirty="0"/>
              <a:t>  91  92  93  94  95  96  97  98  99 100 101 102 103 104 105 106 107 108</a:t>
            </a:r>
          </a:p>
          <a:p>
            <a:r>
              <a:rPr lang="en-US" dirty="0"/>
              <a:t> 109 110 111 112 113 114 115 116 117 118 119 120 121 122 123 124 125 126</a:t>
            </a:r>
          </a:p>
          <a:p>
            <a:r>
              <a:rPr lang="en-US" dirty="0"/>
              <a:t> 127 128 129 130 131 132 133 134 135 136 137 138 139 140 141 142 143 144</a:t>
            </a:r>
          </a:p>
          <a:p>
            <a:r>
              <a:rPr lang="en-US" dirty="0"/>
              <a:t> 145 146 147 148 149 150 151 152 153 154 155 156 157 158 159 160 161 164</a:t>
            </a:r>
          </a:p>
          <a:p>
            <a:r>
              <a:rPr lang="en-US" dirty="0"/>
              <a:t> 165 166 168 170 175]</a:t>
            </a:r>
          </a:p>
          <a:p>
            <a:r>
              <a:rPr lang="en-US" dirty="0"/>
              <a:t>Total no of unique values 131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8145" y="429567"/>
            <a:ext cx="18606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night.calls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78145" y="4618084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night.mins</a:t>
            </a:r>
            <a:endParaRPr lang="en-US" dirty="0"/>
          </a:p>
          <a:p>
            <a:r>
              <a:rPr lang="en-US" dirty="0"/>
              <a:t>[  0.   23.2  43.7 ... 381.6 381.9 395. ]</a:t>
            </a:r>
          </a:p>
          <a:p>
            <a:r>
              <a:rPr lang="en-US" dirty="0"/>
              <a:t>Total no of unique values 1849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783935" y="4033309"/>
            <a:ext cx="194418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night.mins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567389" y="4618084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night.charge</a:t>
            </a:r>
            <a:endParaRPr lang="en-US" dirty="0"/>
          </a:p>
          <a:p>
            <a:r>
              <a:rPr lang="en-US" dirty="0"/>
              <a:t>[ 0.    1.04  1.97 ... 17.17 17.19 17.77]</a:t>
            </a:r>
          </a:p>
          <a:p>
            <a:r>
              <a:rPr lang="en-US" dirty="0"/>
              <a:t>Total no of unique values 1028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6567389" y="4033308"/>
            <a:ext cx="226215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night.charge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20914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E9F0C1-2251-4AC7-9DC4-EDB471D16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866814" y="3660167"/>
            <a:ext cx="8866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churn</a:t>
            </a:r>
          </a:p>
          <a:p>
            <a:r>
              <a:rPr lang="en-US" dirty="0"/>
              <a:t>['no' 'yes']</a:t>
            </a:r>
          </a:p>
          <a:p>
            <a:r>
              <a:rPr lang="en-US" dirty="0"/>
              <a:t>Total no of unique values 2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6814" y="3075392"/>
            <a:ext cx="11496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/>
              <a:t>churn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814" y="1349375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Unique Value in </a:t>
            </a:r>
            <a:r>
              <a:rPr lang="en-US" dirty="0" err="1"/>
              <a:t>customer.calls</a:t>
            </a:r>
            <a:endParaRPr lang="en-US" dirty="0"/>
          </a:p>
          <a:p>
            <a:r>
              <a:rPr lang="en-US" dirty="0"/>
              <a:t>[0 1 2 3 4 5 6 7 8 9]</a:t>
            </a:r>
          </a:p>
          <a:p>
            <a:r>
              <a:rPr lang="en-US" dirty="0"/>
              <a:t>Total no of unique values 10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866814" y="646666"/>
            <a:ext cx="253422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 err="1"/>
              <a:t>customer.calls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98415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F187B2-70A5-4457-91D6-04071D278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532908" y="346055"/>
            <a:ext cx="36355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IN" sz="4800" dirty="0"/>
              <a:t>Data Cleaning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938" y="2128684"/>
            <a:ext cx="6277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12, 27, 47, 89, 102, 110, 159, 231, 254, 299, 345, 460, 557, 624, 684, 729, 750, 795, 892, 1012, 1099, 1219, 1417, 1483, 1625,...</a:t>
            </a:r>
          </a:p>
          <a:p>
            <a:r>
              <a:rPr lang="en-IN" dirty="0"/>
              <a:t>1778, 4407, 4755, 4965, 4992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2938" y="1480364"/>
            <a:ext cx="36718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IN" sz="3200" dirty="0" err="1"/>
              <a:t>Droping</a:t>
            </a:r>
            <a:r>
              <a:rPr lang="en-IN" sz="3200" dirty="0"/>
              <a:t> All Nan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32938" y="4138327"/>
            <a:ext cx="627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lost 0.62 %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1732938" y="3429000"/>
            <a:ext cx="20747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IN" sz="3200" dirty="0" err="1"/>
              <a:t>lost_record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8027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53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Straight Connector 6"/>
          <p:cNvCxnSpPr/>
          <p:nvPr/>
        </p:nvCxnSpPr>
        <p:spPr>
          <a:xfrm flipV="1">
            <a:off x="1136075" y="987986"/>
            <a:ext cx="0" cy="5219384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505891" y="249075"/>
            <a:ext cx="4611430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505891" y="235952"/>
            <a:ext cx="4611430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5891" y="156864"/>
            <a:ext cx="48676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Team Members</a:t>
            </a:r>
            <a:endParaRPr lang="en-IN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69492" y="1890153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1356307" y="1914510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57658" y="1862348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Kunal Mallick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369492" y="3184546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ounded Rectangle 14"/>
          <p:cNvSpPr/>
          <p:nvPr/>
        </p:nvSpPr>
        <p:spPr>
          <a:xfrm>
            <a:off x="1376134" y="3198537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05168" y="3131985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Abhishek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Bhonde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369492" y="3831431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ounded Rectangle 17"/>
          <p:cNvSpPr/>
          <p:nvPr/>
        </p:nvSpPr>
        <p:spPr>
          <a:xfrm>
            <a:off x="1369492" y="3844799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51048" y="3791813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Parvati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Tambe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369492" y="2551998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ounded Rectangle 20"/>
          <p:cNvSpPr/>
          <p:nvPr/>
        </p:nvSpPr>
        <p:spPr>
          <a:xfrm>
            <a:off x="1376134" y="2562421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75714" y="2511250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Ajay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Anap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369492" y="4493276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ounded Rectangle 23"/>
          <p:cNvSpPr/>
          <p:nvPr/>
        </p:nvSpPr>
        <p:spPr>
          <a:xfrm>
            <a:off x="1376134" y="4504538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275714" y="4442881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Harsh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Dalal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369492" y="5171010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ounded Rectangle 26"/>
          <p:cNvSpPr/>
          <p:nvPr/>
        </p:nvSpPr>
        <p:spPr>
          <a:xfrm>
            <a:off x="1376134" y="5185747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31" name="Straight Connector 30"/>
          <p:cNvCxnSpPr>
            <a:stCxn id="12" idx="1"/>
            <a:endCxn id="12" idx="1"/>
          </p:cNvCxnSpPr>
          <p:nvPr/>
        </p:nvCxnSpPr>
        <p:spPr>
          <a:xfrm>
            <a:off x="1356307" y="220042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139639" y="2172259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139639" y="2837914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139639" y="3470462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139639" y="4082609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139639" y="4779192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139639" y="5456926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1364504" y="5935697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1139639" y="6177896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869291" y="5158067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Sandeep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Murud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69291" y="5935697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Nabeel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Siddiqui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2" name="Rounded Rectangle 2">
            <a:extLst>
              <a:ext uri="{FF2B5EF4-FFF2-40B4-BE49-F238E27FC236}">
                <a16:creationId xmlns:a16="http://schemas.microsoft.com/office/drawing/2014/main" id="{D0457364-89EA-4CD7-87A9-F80402ACD7ED}"/>
              </a:ext>
            </a:extLst>
          </p:cNvPr>
          <p:cNvSpPr/>
          <p:nvPr/>
        </p:nvSpPr>
        <p:spPr>
          <a:xfrm>
            <a:off x="7074679" y="235951"/>
            <a:ext cx="4611430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ounded Rectangle 3">
            <a:extLst>
              <a:ext uri="{FF2B5EF4-FFF2-40B4-BE49-F238E27FC236}">
                <a16:creationId xmlns:a16="http://schemas.microsoft.com/office/drawing/2014/main" id="{8F5466A0-E269-430E-93CB-A3F87F28FFDF}"/>
              </a:ext>
            </a:extLst>
          </p:cNvPr>
          <p:cNvSpPr/>
          <p:nvPr/>
        </p:nvSpPr>
        <p:spPr>
          <a:xfrm>
            <a:off x="7074679" y="249075"/>
            <a:ext cx="4611430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96EE01-8645-4DB8-A7CD-5FEEDC1840BF}"/>
              </a:ext>
            </a:extLst>
          </p:cNvPr>
          <p:cNvSpPr/>
          <p:nvPr/>
        </p:nvSpPr>
        <p:spPr>
          <a:xfrm>
            <a:off x="8077358" y="143740"/>
            <a:ext cx="28320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Mentors </a:t>
            </a:r>
            <a:endParaRPr lang="en-IN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7D1EC0-7674-4B5F-AE11-FFF68C084150}"/>
              </a:ext>
            </a:extLst>
          </p:cNvPr>
          <p:cNvCxnSpPr>
            <a:cxnSpLocks/>
          </p:cNvCxnSpPr>
          <p:nvPr/>
        </p:nvCxnSpPr>
        <p:spPr>
          <a:xfrm flipH="1" flipV="1">
            <a:off x="11488151" y="1067071"/>
            <a:ext cx="11003" cy="2689307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6DA1CE-80FD-4A24-A317-6B9C93376940}"/>
              </a:ext>
            </a:extLst>
          </p:cNvPr>
          <p:cNvCxnSpPr/>
          <p:nvPr/>
        </p:nvCxnSpPr>
        <p:spPr>
          <a:xfrm flipH="1">
            <a:off x="11171637" y="2337912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70CDB2C-8120-4371-A5A0-E7A68D231DB9}"/>
              </a:ext>
            </a:extLst>
          </p:cNvPr>
          <p:cNvCxnSpPr/>
          <p:nvPr/>
        </p:nvCxnSpPr>
        <p:spPr>
          <a:xfrm flipH="1">
            <a:off x="11171637" y="3597678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10">
            <a:extLst>
              <a:ext uri="{FF2B5EF4-FFF2-40B4-BE49-F238E27FC236}">
                <a16:creationId xmlns:a16="http://schemas.microsoft.com/office/drawing/2014/main" id="{575F4C9C-FFF7-434E-A243-E1670FBCFB16}"/>
              </a:ext>
            </a:extLst>
          </p:cNvPr>
          <p:cNvSpPr/>
          <p:nvPr/>
        </p:nvSpPr>
        <p:spPr>
          <a:xfrm>
            <a:off x="7304406" y="2030792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ounded Rectangle 10">
            <a:extLst>
              <a:ext uri="{FF2B5EF4-FFF2-40B4-BE49-F238E27FC236}">
                <a16:creationId xmlns:a16="http://schemas.microsoft.com/office/drawing/2014/main" id="{749CFF8C-2FDB-4D98-A2BD-5C40D33F74B8}"/>
              </a:ext>
            </a:extLst>
          </p:cNvPr>
          <p:cNvSpPr/>
          <p:nvPr/>
        </p:nvSpPr>
        <p:spPr>
          <a:xfrm>
            <a:off x="7324682" y="3311762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ounded Rectangle 11">
            <a:extLst>
              <a:ext uri="{FF2B5EF4-FFF2-40B4-BE49-F238E27FC236}">
                <a16:creationId xmlns:a16="http://schemas.microsoft.com/office/drawing/2014/main" id="{9091C5E9-48FD-42C1-BE8F-AB0B87C05322}"/>
              </a:ext>
            </a:extLst>
          </p:cNvPr>
          <p:cNvSpPr/>
          <p:nvPr/>
        </p:nvSpPr>
        <p:spPr>
          <a:xfrm>
            <a:off x="7305707" y="2030792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2" name="Rounded Rectangle 11">
            <a:extLst>
              <a:ext uri="{FF2B5EF4-FFF2-40B4-BE49-F238E27FC236}">
                <a16:creationId xmlns:a16="http://schemas.microsoft.com/office/drawing/2014/main" id="{BC739793-FF43-4CAB-8D4E-6E345793FAB0}"/>
              </a:ext>
            </a:extLst>
          </p:cNvPr>
          <p:cNvSpPr/>
          <p:nvPr/>
        </p:nvSpPr>
        <p:spPr>
          <a:xfrm>
            <a:off x="7324682" y="3311762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0FF522-830C-4381-BBC5-B11813E8B16F}"/>
              </a:ext>
            </a:extLst>
          </p:cNvPr>
          <p:cNvSpPr/>
          <p:nvPr/>
        </p:nvSpPr>
        <p:spPr>
          <a:xfrm>
            <a:off x="8356988" y="2017849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Karthik Sir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ECFA201-4D6A-4851-8158-4A7798762A53}"/>
              </a:ext>
            </a:extLst>
          </p:cNvPr>
          <p:cNvSpPr/>
          <p:nvPr/>
        </p:nvSpPr>
        <p:spPr>
          <a:xfrm>
            <a:off x="7474215" y="3298819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Dhanyapriya</a:t>
            </a:r>
            <a:r>
              <a:rPr lang="en-I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Ma’am</a:t>
            </a:r>
          </a:p>
        </p:txBody>
      </p:sp>
    </p:spTree>
    <p:extLst>
      <p:ext uri="{BB962C8B-B14F-4D97-AF65-F5344CB8AC3E}">
        <p14:creationId xmlns:p14="http://schemas.microsoft.com/office/powerpoint/2010/main" val="55198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8DA202-FB2E-40F4-9917-AA5EA42FC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532908" y="346055"/>
            <a:ext cx="72394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IN" sz="4400" dirty="0"/>
              <a:t>Checking for Duplicated Values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01662" y="1609609"/>
            <a:ext cx="6944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2400" dirty="0"/>
              <a:t>There is no duplicate value in are dataset</a:t>
            </a:r>
          </a:p>
        </p:txBody>
      </p:sp>
    </p:spTree>
    <p:extLst>
      <p:ext uri="{BB962C8B-B14F-4D97-AF65-F5344CB8AC3E}">
        <p14:creationId xmlns:p14="http://schemas.microsoft.com/office/powerpoint/2010/main" val="3027601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8DABCD-99C4-4127-AB1F-2B2706A4A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68C4B9-BD82-45CC-ADBC-17D15279688D}"/>
              </a:ext>
            </a:extLst>
          </p:cNvPr>
          <p:cNvSpPr txBox="1"/>
          <p:nvPr/>
        </p:nvSpPr>
        <p:spPr>
          <a:xfrm>
            <a:off x="675861" y="384313"/>
            <a:ext cx="359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9A1E82-F2AD-44AD-8871-CFEA8321390D}"/>
              </a:ext>
            </a:extLst>
          </p:cNvPr>
          <p:cNvSpPr txBox="1"/>
          <p:nvPr/>
        </p:nvSpPr>
        <p:spPr>
          <a:xfrm>
            <a:off x="5777948" y="281608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4CC2A-EC1C-4BDF-AD17-F1A397B8F1BA}"/>
              </a:ext>
            </a:extLst>
          </p:cNvPr>
          <p:cNvSpPr txBox="1"/>
          <p:nvPr/>
        </p:nvSpPr>
        <p:spPr>
          <a:xfrm>
            <a:off x="7341704" y="1286334"/>
            <a:ext cx="4446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graph shows  Distribution of the Churn columns</a:t>
            </a:r>
          </a:p>
        </p:txBody>
      </p:sp>
      <p:pic>
        <p:nvPicPr>
          <p:cNvPr id="8" name="Picture 7" descr="C:\Users\HI\AppData\Local\Microsoft\Windows\INetCache\Content.MSO\73043A80.tmp">
            <a:extLst>
              <a:ext uri="{FF2B5EF4-FFF2-40B4-BE49-F238E27FC236}">
                <a16:creationId xmlns:a16="http://schemas.microsoft.com/office/drawing/2014/main" id="{EF065B35-8562-48A7-83EB-8FFE09A107B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77" y="1286334"/>
            <a:ext cx="4890053" cy="4518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632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C35458-4B4B-4915-A2B6-DFAAAB488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30D7B0-175F-47E6-964D-5322379CE0B9}"/>
              </a:ext>
            </a:extLst>
          </p:cNvPr>
          <p:cNvSpPr txBox="1"/>
          <p:nvPr/>
        </p:nvSpPr>
        <p:spPr>
          <a:xfrm>
            <a:off x="9255193" y="1086678"/>
            <a:ext cx="22476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graph shows top five state and their percentages  </a:t>
            </a:r>
          </a:p>
        </p:txBody>
      </p:sp>
      <p:pic>
        <p:nvPicPr>
          <p:cNvPr id="7" name="Picture 6" descr="C:\Users\HI\AppData\Local\Microsoft\Windows\INetCache\Content.MSO\BEEA048E.tmp">
            <a:extLst>
              <a:ext uri="{FF2B5EF4-FFF2-40B4-BE49-F238E27FC236}">
                <a16:creationId xmlns:a16="http://schemas.microsoft.com/office/drawing/2014/main" id="{8443C1D7-B4C1-4502-BF1E-48AA40FED49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78" y="1086677"/>
            <a:ext cx="7835347" cy="4346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6082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E68842-5410-4989-A271-B15930FA5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0D4D2-3649-412D-8F65-35DFA6AF8328}"/>
              </a:ext>
            </a:extLst>
          </p:cNvPr>
          <p:cNvSpPr txBox="1"/>
          <p:nvPr/>
        </p:nvSpPr>
        <p:spPr>
          <a:xfrm>
            <a:off x="9263268" y="925375"/>
            <a:ext cx="22661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graph shows top user per area and their percentages</a:t>
            </a:r>
          </a:p>
        </p:txBody>
      </p:sp>
      <p:pic>
        <p:nvPicPr>
          <p:cNvPr id="5" name="Picture 4" descr="C:\Users\HI\AppData\Local\Microsoft\Windows\INetCache\Content.MSO\E3496FCC.tmp">
            <a:extLst>
              <a:ext uri="{FF2B5EF4-FFF2-40B4-BE49-F238E27FC236}">
                <a16:creationId xmlns:a16="http://schemas.microsoft.com/office/drawing/2014/main" id="{C5406C6B-4D85-4BA3-93E4-F4F4B6AE7CE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79" y="925375"/>
            <a:ext cx="7792278" cy="4295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605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CEB3DC-C998-479F-88D5-2D9E4773A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C29AF8-06E2-4FEE-8FC3-A69BD00D755E}"/>
              </a:ext>
            </a:extLst>
          </p:cNvPr>
          <p:cNvSpPr txBox="1"/>
          <p:nvPr/>
        </p:nvSpPr>
        <p:spPr>
          <a:xfrm>
            <a:off x="635895" y="450539"/>
            <a:ext cx="5314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Plotting Boxplot of Dataset</a:t>
            </a:r>
          </a:p>
        </p:txBody>
      </p:sp>
      <p:pic>
        <p:nvPicPr>
          <p:cNvPr id="5" name="Picture 4" descr="C:\Users\HI\AppData\Local\Microsoft\Windows\INetCache\Content.MSO\386183BA.tmp">
            <a:extLst>
              <a:ext uri="{FF2B5EF4-FFF2-40B4-BE49-F238E27FC236}">
                <a16:creationId xmlns:a16="http://schemas.microsoft.com/office/drawing/2014/main" id="{73F1EF11-8AE5-4E38-B7C4-030430171E4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84" y="1418786"/>
            <a:ext cx="8150086" cy="4266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730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16349-4D27-47DD-86B3-465FEFFC6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1FEC33-0684-4E53-A50B-994140FDD262}"/>
              </a:ext>
            </a:extLst>
          </p:cNvPr>
          <p:cNvSpPr txBox="1"/>
          <p:nvPr/>
        </p:nvSpPr>
        <p:spPr>
          <a:xfrm>
            <a:off x="9225968" y="855144"/>
            <a:ext cx="25575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min, calls, charges  categories of international plan and we have use two filtering churn and international plan </a:t>
            </a:r>
          </a:p>
        </p:txBody>
      </p:sp>
      <p:pic>
        <p:nvPicPr>
          <p:cNvPr id="5" name="Picture 4" descr="C:\Users\HI\AppData\Local\Microsoft\Windows\INetCache\Content.MSO\CA8033D8.tmp">
            <a:extLst>
              <a:ext uri="{FF2B5EF4-FFF2-40B4-BE49-F238E27FC236}">
                <a16:creationId xmlns:a16="http://schemas.microsoft.com/office/drawing/2014/main" id="{E6B70B48-2D73-4C44-9B4F-B0D34A043D8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68" y="855144"/>
            <a:ext cx="7742583" cy="46047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3496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D20F14-B0CC-4180-A18E-F7A0652FB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584F71-14D9-45CA-B141-507B785B35D6}"/>
              </a:ext>
            </a:extLst>
          </p:cNvPr>
          <p:cNvSpPr txBox="1"/>
          <p:nvPr/>
        </p:nvSpPr>
        <p:spPr>
          <a:xfrm>
            <a:off x="9470333" y="1076172"/>
            <a:ext cx="24963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min, calls, charges  categories of day plan and we have use two filtering churn and day plan </a:t>
            </a:r>
          </a:p>
        </p:txBody>
      </p:sp>
      <p:pic>
        <p:nvPicPr>
          <p:cNvPr id="5" name="Picture 4" descr="C:\Users\HI\AppData\Local\Microsoft\Windows\INetCache\Content.MSO\809D3FA6.tmp">
            <a:extLst>
              <a:ext uri="{FF2B5EF4-FFF2-40B4-BE49-F238E27FC236}">
                <a16:creationId xmlns:a16="http://schemas.microsoft.com/office/drawing/2014/main" id="{351B41E4-BBA8-4A77-8300-8592E91A80B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38" y="1076172"/>
            <a:ext cx="7676321" cy="4705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8926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58DF8A-F2D9-45F6-AB7E-7E21BB82C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5F3DE7-58DD-47B0-ADA1-5091C5ED41FE}"/>
              </a:ext>
            </a:extLst>
          </p:cNvPr>
          <p:cNvSpPr txBox="1"/>
          <p:nvPr/>
        </p:nvSpPr>
        <p:spPr>
          <a:xfrm>
            <a:off x="9310064" y="911276"/>
            <a:ext cx="27494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min, calls, charges  categories of evening plan and we have use two filtering churn and evening plan </a:t>
            </a:r>
          </a:p>
        </p:txBody>
      </p:sp>
      <p:pic>
        <p:nvPicPr>
          <p:cNvPr id="5" name="Picture 4" descr="C:\Users\HI\AppData\Local\Microsoft\Windows\INetCache\Content.MSO\411812A4.tmp">
            <a:extLst>
              <a:ext uri="{FF2B5EF4-FFF2-40B4-BE49-F238E27FC236}">
                <a16:creationId xmlns:a16="http://schemas.microsoft.com/office/drawing/2014/main" id="{C4210821-419F-43E5-BF3D-BC0CF76DC74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" y="911276"/>
            <a:ext cx="8166652" cy="5028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575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639874-611E-4CA3-8F2B-C0220E949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5ADF18-3076-4960-93FE-308F792F0543}"/>
              </a:ext>
            </a:extLst>
          </p:cNvPr>
          <p:cNvSpPr txBox="1"/>
          <p:nvPr/>
        </p:nvSpPr>
        <p:spPr>
          <a:xfrm>
            <a:off x="9224754" y="807248"/>
            <a:ext cx="28214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min, calls, charges  categories of night plan and we have use two filtering churn and night plan </a:t>
            </a:r>
          </a:p>
        </p:txBody>
      </p:sp>
      <p:pic>
        <p:nvPicPr>
          <p:cNvPr id="5" name="Picture 4" descr="C:\Users\HI\AppData\Local\Microsoft\Windows\INetCache\Content.MSO\6F90A452.tmp">
            <a:extLst>
              <a:ext uri="{FF2B5EF4-FFF2-40B4-BE49-F238E27FC236}">
                <a16:creationId xmlns:a16="http://schemas.microsoft.com/office/drawing/2014/main" id="{08909EDA-9A83-40A9-871C-52DC7270582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51" y="807248"/>
            <a:ext cx="8232913" cy="50237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6058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104C37-C2AD-4E62-B04C-B2501E31E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01AF32-F7A1-4F30-880D-EAA21948690D}"/>
              </a:ext>
            </a:extLst>
          </p:cNvPr>
          <p:cNvSpPr txBox="1"/>
          <p:nvPr/>
        </p:nvSpPr>
        <p:spPr>
          <a:xfrm>
            <a:off x="9607825" y="952735"/>
            <a:ext cx="24251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voice messages and customer calls categories of voice plan and we have use two filtering churn and voice plan </a:t>
            </a:r>
          </a:p>
        </p:txBody>
      </p:sp>
      <p:pic>
        <p:nvPicPr>
          <p:cNvPr id="5" name="Picture 4" descr="C:\Users\HI\AppData\Local\Microsoft\Windows\INetCache\Content.MSO\F1935830.tmp">
            <a:extLst>
              <a:ext uri="{FF2B5EF4-FFF2-40B4-BE49-F238E27FC236}">
                <a16:creationId xmlns:a16="http://schemas.microsoft.com/office/drawing/2014/main" id="{654927BB-CA46-463A-81D7-EB9472E6529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75" y="952735"/>
            <a:ext cx="8424035" cy="44143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049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5EB70B-7000-4244-9E1A-D356D5FAB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-623858" y="456269"/>
            <a:ext cx="620403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/>
              <a:t>Objective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882874" y="1754305"/>
            <a:ext cx="10187710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Customer churn is a big problem for telecommunications companies. Indeed, their annual churn rates are usually higher than 10%. For that reason, they develop strategies to keep as many clients as possible. This is a classification project since the variable to be predicted is binary (churn or loyal customer). The goal here is to model churn probability, conditioned on the customer features.</a:t>
            </a:r>
          </a:p>
        </p:txBody>
      </p:sp>
    </p:spTree>
    <p:extLst>
      <p:ext uri="{BB962C8B-B14F-4D97-AF65-F5344CB8AC3E}">
        <p14:creationId xmlns:p14="http://schemas.microsoft.com/office/powerpoint/2010/main" val="41530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07B5C7-CF00-4133-AB6E-B876DC205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22F49B-6B56-4AE3-A9FD-E05786F4E361}"/>
              </a:ext>
            </a:extLst>
          </p:cNvPr>
          <p:cNvPicPr/>
          <p:nvPr/>
        </p:nvPicPr>
        <p:blipFill rotWithShape="1">
          <a:blip r:embed="rId4"/>
          <a:srcRect l="29327" t="33067" r="1442" b="18757"/>
          <a:stretch/>
        </p:blipFill>
        <p:spPr bwMode="auto">
          <a:xfrm>
            <a:off x="1822174" y="1545371"/>
            <a:ext cx="7010400" cy="33976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1392B7-DFC8-4863-B086-FFC1F2456667}"/>
              </a:ext>
            </a:extLst>
          </p:cNvPr>
          <p:cNvSpPr txBox="1"/>
          <p:nvPr/>
        </p:nvSpPr>
        <p:spPr>
          <a:xfrm>
            <a:off x="940903" y="745222"/>
            <a:ext cx="4770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3D Scatter of International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6A819-A0FF-4910-ABC5-05CCD2047542}"/>
              </a:ext>
            </a:extLst>
          </p:cNvPr>
          <p:cNvSpPr txBox="1"/>
          <p:nvPr/>
        </p:nvSpPr>
        <p:spPr>
          <a:xfrm>
            <a:off x="9299712" y="1487229"/>
            <a:ext cx="24516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plotted 3D scatter plot for international data ( mins, calls , charges )</a:t>
            </a:r>
          </a:p>
        </p:txBody>
      </p:sp>
    </p:spTree>
    <p:extLst>
      <p:ext uri="{BB962C8B-B14F-4D97-AF65-F5344CB8AC3E}">
        <p14:creationId xmlns:p14="http://schemas.microsoft.com/office/powerpoint/2010/main" val="209915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CDDA5A-05B2-49CD-BFB9-90DB1A850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965083-1779-4F24-AE11-4BC6852333AB}"/>
              </a:ext>
            </a:extLst>
          </p:cNvPr>
          <p:cNvPicPr/>
          <p:nvPr/>
        </p:nvPicPr>
        <p:blipFill rotWithShape="1">
          <a:blip r:embed="rId4"/>
          <a:srcRect l="22756" t="26226" r="1442" b="14766"/>
          <a:stretch/>
        </p:blipFill>
        <p:spPr bwMode="auto">
          <a:xfrm>
            <a:off x="2007703" y="1451805"/>
            <a:ext cx="6586331" cy="34087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B46D6D-D18D-4418-8926-708F74E29C11}"/>
              </a:ext>
            </a:extLst>
          </p:cNvPr>
          <p:cNvSpPr txBox="1"/>
          <p:nvPr/>
        </p:nvSpPr>
        <p:spPr>
          <a:xfrm>
            <a:off x="940905" y="649357"/>
            <a:ext cx="3511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3D Scatter of Day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9C2999-F66C-4982-B2BC-F7A6459F70D3}"/>
              </a:ext>
            </a:extLst>
          </p:cNvPr>
          <p:cNvSpPr/>
          <p:nvPr/>
        </p:nvSpPr>
        <p:spPr>
          <a:xfrm>
            <a:off x="9286460" y="1451805"/>
            <a:ext cx="25609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have plotted 3D scatter plot for day data ( mins, calls , charges )</a:t>
            </a:r>
          </a:p>
        </p:txBody>
      </p:sp>
    </p:spTree>
    <p:extLst>
      <p:ext uri="{BB962C8B-B14F-4D97-AF65-F5344CB8AC3E}">
        <p14:creationId xmlns:p14="http://schemas.microsoft.com/office/powerpoint/2010/main" val="3449830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ABB8D9-0852-4C6B-ACC3-9199750A8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D7999B-3063-43FE-8C1F-C12A15760051}"/>
              </a:ext>
            </a:extLst>
          </p:cNvPr>
          <p:cNvSpPr txBox="1"/>
          <p:nvPr/>
        </p:nvSpPr>
        <p:spPr>
          <a:xfrm>
            <a:off x="901147" y="846413"/>
            <a:ext cx="437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3D Scatter of Evening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B05E3-22BC-4F32-93CC-BB4808259B0C}"/>
              </a:ext>
            </a:extLst>
          </p:cNvPr>
          <p:cNvPicPr/>
          <p:nvPr/>
        </p:nvPicPr>
        <p:blipFill rotWithShape="1">
          <a:blip r:embed="rId4"/>
          <a:srcRect l="33494" t="32497" r="1282" b="10205"/>
          <a:stretch/>
        </p:blipFill>
        <p:spPr bwMode="auto">
          <a:xfrm>
            <a:off x="1477617" y="1623494"/>
            <a:ext cx="7023652" cy="3611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C117CE-F43C-4459-9CA3-8E66D6359949}"/>
              </a:ext>
            </a:extLst>
          </p:cNvPr>
          <p:cNvSpPr/>
          <p:nvPr/>
        </p:nvSpPr>
        <p:spPr>
          <a:xfrm>
            <a:off x="9074424" y="1623494"/>
            <a:ext cx="25709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have plotted 3D scatter plot for day data ( mins, calls , charges )</a:t>
            </a:r>
          </a:p>
        </p:txBody>
      </p:sp>
    </p:spTree>
    <p:extLst>
      <p:ext uri="{BB962C8B-B14F-4D97-AF65-F5344CB8AC3E}">
        <p14:creationId xmlns:p14="http://schemas.microsoft.com/office/powerpoint/2010/main" val="1374547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30811B-1374-48C4-9EDF-4EFFEF1EE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3D1851-2F8D-45D6-8959-F7EF0A0566EE}"/>
              </a:ext>
            </a:extLst>
          </p:cNvPr>
          <p:cNvSpPr txBox="1"/>
          <p:nvPr/>
        </p:nvSpPr>
        <p:spPr>
          <a:xfrm>
            <a:off x="861391" y="683370"/>
            <a:ext cx="408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400" dirty="0"/>
              <a:t>Plotting 3D Scatter of Night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3D44B-B877-4A54-9764-AD0D89F78CFB}"/>
              </a:ext>
            </a:extLst>
          </p:cNvPr>
          <p:cNvPicPr/>
          <p:nvPr/>
        </p:nvPicPr>
        <p:blipFill rotWithShape="1">
          <a:blip r:embed="rId4"/>
          <a:srcRect l="34616" t="29076" r="1443" b="13626"/>
          <a:stretch/>
        </p:blipFill>
        <p:spPr bwMode="auto">
          <a:xfrm>
            <a:off x="1683026" y="1456537"/>
            <a:ext cx="6917635" cy="36322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38DC55-3934-4535-B1AA-85BF424D6CA9}"/>
              </a:ext>
            </a:extLst>
          </p:cNvPr>
          <p:cNvSpPr/>
          <p:nvPr/>
        </p:nvSpPr>
        <p:spPr>
          <a:xfrm>
            <a:off x="9064487" y="1456537"/>
            <a:ext cx="28624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have plotted 3D scatter plot for night  data ( mins, calls , charges )</a:t>
            </a:r>
          </a:p>
        </p:txBody>
      </p:sp>
    </p:spTree>
    <p:extLst>
      <p:ext uri="{BB962C8B-B14F-4D97-AF65-F5344CB8AC3E}">
        <p14:creationId xmlns:p14="http://schemas.microsoft.com/office/powerpoint/2010/main" val="1290954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C0BFB2-865B-4C81-A7F5-9271AA368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3C7B31-2BF0-4EA1-A703-DA8386AED44A}"/>
              </a:ext>
            </a:extLst>
          </p:cNvPr>
          <p:cNvSpPr txBox="1"/>
          <p:nvPr/>
        </p:nvSpPr>
        <p:spPr>
          <a:xfrm>
            <a:off x="9328263" y="805965"/>
            <a:ext cx="24780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three graph shows comparison between the three major categories day , evening and night for mins and the last graph shows the distribution of international mins </a:t>
            </a:r>
          </a:p>
        </p:txBody>
      </p:sp>
      <p:pic>
        <p:nvPicPr>
          <p:cNvPr id="5" name="Picture 4" descr="C:\Users\HI\AppData\Local\Microsoft\Windows\INetCache\Content.MSO\88FDDBE.tmp">
            <a:extLst>
              <a:ext uri="{FF2B5EF4-FFF2-40B4-BE49-F238E27FC236}">
                <a16:creationId xmlns:a16="http://schemas.microsoft.com/office/drawing/2014/main" id="{E243B3C2-A312-4F5F-98E0-C96866E09F1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46" y="805965"/>
            <a:ext cx="8277230" cy="5064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1967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92223A-5C78-4415-82A0-4545A0D3B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C:\Users\HI\AppData\Local\Microsoft\Windows\INetCache\Content.MSO\DB06028D.tmp">
            <a:extLst>
              <a:ext uri="{FF2B5EF4-FFF2-40B4-BE49-F238E27FC236}">
                <a16:creationId xmlns:a16="http://schemas.microsoft.com/office/drawing/2014/main" id="{B45AB01D-2FFB-4212-A309-C0C37AA7F00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34" y="992490"/>
            <a:ext cx="8136834" cy="4838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52085C-AC4D-44DC-9147-CC2C4565C5F3}"/>
              </a:ext>
            </a:extLst>
          </p:cNvPr>
          <p:cNvSpPr txBox="1"/>
          <p:nvPr/>
        </p:nvSpPr>
        <p:spPr>
          <a:xfrm>
            <a:off x="9081050" y="992490"/>
            <a:ext cx="28624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three graph shows comparison between the three major categories day , evening and night for calls and the last graph shows the distribution of international calls</a:t>
            </a:r>
          </a:p>
        </p:txBody>
      </p:sp>
    </p:spTree>
    <p:extLst>
      <p:ext uri="{BB962C8B-B14F-4D97-AF65-F5344CB8AC3E}">
        <p14:creationId xmlns:p14="http://schemas.microsoft.com/office/powerpoint/2010/main" val="2608870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6FC719-CC24-4441-8A5F-6DD1497E5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C:\Users\HI\AppData\Local\Microsoft\Windows\INetCache\Content.MSO\F9D3C123.tmp">
            <a:extLst>
              <a:ext uri="{FF2B5EF4-FFF2-40B4-BE49-F238E27FC236}">
                <a16:creationId xmlns:a16="http://schemas.microsoft.com/office/drawing/2014/main" id="{F26C9219-D21B-480B-8C16-68AC62F2961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8" y="1060174"/>
            <a:ext cx="8388626" cy="4599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66C447-937C-4706-A6F6-897EC980505A}"/>
              </a:ext>
            </a:extLst>
          </p:cNvPr>
          <p:cNvSpPr txBox="1"/>
          <p:nvPr/>
        </p:nvSpPr>
        <p:spPr>
          <a:xfrm>
            <a:off x="9213573" y="1060174"/>
            <a:ext cx="28194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three graph shows comparison between the three major categories day , evening and night for charges and the last graph shows the distribution of international charges </a:t>
            </a:r>
          </a:p>
        </p:txBody>
      </p:sp>
    </p:spTree>
    <p:extLst>
      <p:ext uri="{BB962C8B-B14F-4D97-AF65-F5344CB8AC3E}">
        <p14:creationId xmlns:p14="http://schemas.microsoft.com/office/powerpoint/2010/main" val="2567985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045DC3-9679-4F80-BC31-E6ED1D476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C:\Users\HI\AppData\Local\Microsoft\Windows\INetCache\Content.MSO\6AF47A29.tmp">
            <a:extLst>
              <a:ext uri="{FF2B5EF4-FFF2-40B4-BE49-F238E27FC236}">
                <a16:creationId xmlns:a16="http://schemas.microsoft.com/office/drawing/2014/main" id="{35B9CDF4-3CF8-4FC6-98A0-F965B3D796B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95" y="914400"/>
            <a:ext cx="8179904" cy="47722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B15437-28B1-4FF3-AA72-B41010B6F595}"/>
              </a:ext>
            </a:extLst>
          </p:cNvPr>
          <p:cNvSpPr txBox="1"/>
          <p:nvPr/>
        </p:nvSpPr>
        <p:spPr>
          <a:xfrm>
            <a:off x="9077738" y="914400"/>
            <a:ext cx="2902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comparison of min among four major categories with one filter churn</a:t>
            </a:r>
          </a:p>
        </p:txBody>
      </p:sp>
    </p:spTree>
    <p:extLst>
      <p:ext uri="{BB962C8B-B14F-4D97-AF65-F5344CB8AC3E}">
        <p14:creationId xmlns:p14="http://schemas.microsoft.com/office/powerpoint/2010/main" val="1270330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0D8BAC-24EE-4048-80AD-30FCE2D4F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C:\Users\HI\AppData\Local\Microsoft\Windows\INetCache\Content.MSO\DF5CC71F.tmp">
            <a:extLst>
              <a:ext uri="{FF2B5EF4-FFF2-40B4-BE49-F238E27FC236}">
                <a16:creationId xmlns:a16="http://schemas.microsoft.com/office/drawing/2014/main" id="{3CD6FD5F-32BC-42B8-9641-D4AF3B0AD3A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68" y="912978"/>
            <a:ext cx="8113645" cy="4679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2D406C-C7BF-44B3-82CF-F819B3714814}"/>
              </a:ext>
            </a:extLst>
          </p:cNvPr>
          <p:cNvSpPr txBox="1"/>
          <p:nvPr/>
        </p:nvSpPr>
        <p:spPr>
          <a:xfrm>
            <a:off x="9455424" y="912978"/>
            <a:ext cx="22263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comparison of calls among four major categories with one filter churn</a:t>
            </a:r>
          </a:p>
        </p:txBody>
      </p:sp>
    </p:spTree>
    <p:extLst>
      <p:ext uri="{BB962C8B-B14F-4D97-AF65-F5344CB8AC3E}">
        <p14:creationId xmlns:p14="http://schemas.microsoft.com/office/powerpoint/2010/main" val="2789142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27597A-50AE-46F1-8F66-98E796827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C:\Users\HI\AppData\Local\Microsoft\Windows\INetCache\Content.MSO\23AFFD85.tmp">
            <a:extLst>
              <a:ext uri="{FF2B5EF4-FFF2-40B4-BE49-F238E27FC236}">
                <a16:creationId xmlns:a16="http://schemas.microsoft.com/office/drawing/2014/main" id="{6B8819F4-0FDA-424E-8DDF-69BB8450DD0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22" y="1102532"/>
            <a:ext cx="8242852" cy="4652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73473-89AD-496F-80F7-5430607BFB2C}"/>
              </a:ext>
            </a:extLst>
          </p:cNvPr>
          <p:cNvSpPr txBox="1"/>
          <p:nvPr/>
        </p:nvSpPr>
        <p:spPr>
          <a:xfrm>
            <a:off x="9372599" y="1102532"/>
            <a:ext cx="24582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graph shows comparison of charges among four major categories with one filter churn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805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EC9F114-F05A-4F6C-81D5-2A5BE90C4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422981" y="146104"/>
            <a:ext cx="5065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/>
              <a:t>Loading The Datasets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" y="971157"/>
            <a:ext cx="5406887" cy="31370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17" y="971157"/>
            <a:ext cx="2689444" cy="31370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661" y="971157"/>
            <a:ext cx="2305345" cy="3137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90" y="4163787"/>
            <a:ext cx="1872342" cy="25481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124" y="4153087"/>
            <a:ext cx="3325926" cy="25588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" y="4163786"/>
            <a:ext cx="2804910" cy="254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6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9D9E4C-ADF5-424A-B32E-DBEC22924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6F7E94-5F62-4D86-BD18-8669FEA340D2}"/>
              </a:ext>
            </a:extLst>
          </p:cNvPr>
          <p:cNvSpPr txBox="1"/>
          <p:nvPr/>
        </p:nvSpPr>
        <p:spPr>
          <a:xfrm>
            <a:off x="742123" y="515558"/>
            <a:ext cx="3114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Outlier Detection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61C11-7718-4357-97D0-1EFEC376E43D}"/>
              </a:ext>
            </a:extLst>
          </p:cNvPr>
          <p:cNvSpPr txBox="1"/>
          <p:nvPr/>
        </p:nvSpPr>
        <p:spPr>
          <a:xfrm>
            <a:off x="1510747" y="1317991"/>
            <a:ext cx="608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Outlier percentage for each column (Before)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D0256E-95A3-49BD-8F8D-D2CB09D6B61D}"/>
              </a:ext>
            </a:extLst>
          </p:cNvPr>
          <p:cNvSpPr/>
          <p:nvPr/>
        </p:nvSpPr>
        <p:spPr>
          <a:xfrm>
            <a:off x="2312504" y="1883091"/>
            <a:ext cx="554603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account.length</a:t>
            </a:r>
            <a:r>
              <a:rPr lang="en-US" sz="2000" dirty="0"/>
              <a:t> : 0.48 %</a:t>
            </a:r>
          </a:p>
          <a:p>
            <a:r>
              <a:rPr lang="en-US" sz="2000" dirty="0" err="1"/>
              <a:t>voice.messages</a:t>
            </a:r>
            <a:r>
              <a:rPr lang="en-US" sz="2000" dirty="0"/>
              <a:t> : 1.21 %</a:t>
            </a:r>
          </a:p>
          <a:p>
            <a:r>
              <a:rPr lang="en-US" sz="2000" dirty="0" err="1"/>
              <a:t>intl.mins</a:t>
            </a:r>
            <a:r>
              <a:rPr lang="en-US" sz="2000" dirty="0"/>
              <a:t> : 1.43 %</a:t>
            </a:r>
          </a:p>
          <a:p>
            <a:r>
              <a:rPr lang="en-US" sz="2000" dirty="0" err="1"/>
              <a:t>intl.calls</a:t>
            </a:r>
            <a:r>
              <a:rPr lang="en-US" sz="2000" dirty="0"/>
              <a:t> : 2.37 %</a:t>
            </a:r>
          </a:p>
          <a:p>
            <a:r>
              <a:rPr lang="en-US" sz="2000" dirty="0" err="1"/>
              <a:t>intl.charge</a:t>
            </a:r>
            <a:r>
              <a:rPr lang="en-US" sz="2000" dirty="0"/>
              <a:t> : 1.43 %</a:t>
            </a:r>
          </a:p>
          <a:p>
            <a:r>
              <a:rPr lang="en-US" sz="2000" dirty="0" err="1"/>
              <a:t>day.mins</a:t>
            </a:r>
            <a:r>
              <a:rPr lang="en-US" sz="2000" dirty="0"/>
              <a:t> : 0.68 %</a:t>
            </a:r>
          </a:p>
          <a:p>
            <a:r>
              <a:rPr lang="en-US" sz="2000" dirty="0" err="1"/>
              <a:t>day.calls</a:t>
            </a:r>
            <a:r>
              <a:rPr lang="en-US" sz="2000" dirty="0"/>
              <a:t> : 0.7 %</a:t>
            </a:r>
          </a:p>
          <a:p>
            <a:r>
              <a:rPr lang="en-US" sz="2000" dirty="0" err="1"/>
              <a:t>day.charge</a:t>
            </a:r>
            <a:r>
              <a:rPr lang="en-US" sz="2000" dirty="0"/>
              <a:t> : 0.68 %</a:t>
            </a:r>
          </a:p>
          <a:p>
            <a:r>
              <a:rPr lang="en-US" sz="2000" dirty="0" err="1"/>
              <a:t>eve.mins</a:t>
            </a:r>
            <a:r>
              <a:rPr lang="en-US" sz="2000" dirty="0"/>
              <a:t> : 0.87 %</a:t>
            </a:r>
          </a:p>
          <a:p>
            <a:r>
              <a:rPr lang="en-US" sz="2000" dirty="0" err="1"/>
              <a:t>eve.calls</a:t>
            </a:r>
            <a:r>
              <a:rPr lang="en-US" sz="2000" dirty="0"/>
              <a:t> : 0.68 %</a:t>
            </a:r>
          </a:p>
          <a:p>
            <a:r>
              <a:rPr lang="en-US" sz="2000" dirty="0" err="1"/>
              <a:t>eve.charge</a:t>
            </a:r>
            <a:r>
              <a:rPr lang="en-US" sz="2000" dirty="0"/>
              <a:t> : 0.85 %</a:t>
            </a:r>
          </a:p>
          <a:p>
            <a:r>
              <a:rPr lang="en-US" sz="2000" dirty="0" err="1"/>
              <a:t>night.mins</a:t>
            </a:r>
            <a:r>
              <a:rPr lang="en-US" sz="2000" dirty="0"/>
              <a:t> : 0.8 %</a:t>
            </a:r>
          </a:p>
          <a:p>
            <a:r>
              <a:rPr lang="en-US" sz="2000" dirty="0" err="1"/>
              <a:t>night.calls</a:t>
            </a:r>
            <a:r>
              <a:rPr lang="en-US" sz="2000" dirty="0"/>
              <a:t> : 0.87 %</a:t>
            </a:r>
          </a:p>
          <a:p>
            <a:r>
              <a:rPr lang="en-US" sz="2000" dirty="0" err="1"/>
              <a:t>night.charge</a:t>
            </a:r>
            <a:r>
              <a:rPr lang="en-US" sz="2000" dirty="0"/>
              <a:t> : 0.78 %</a:t>
            </a:r>
          </a:p>
          <a:p>
            <a:r>
              <a:rPr lang="en-US" sz="2000" dirty="0" err="1"/>
              <a:t>customer.calls</a:t>
            </a:r>
            <a:r>
              <a:rPr lang="en-US" sz="2000" dirty="0"/>
              <a:t> : 8.01 %</a:t>
            </a:r>
          </a:p>
        </p:txBody>
      </p:sp>
    </p:spTree>
    <p:extLst>
      <p:ext uri="{BB962C8B-B14F-4D97-AF65-F5344CB8AC3E}">
        <p14:creationId xmlns:p14="http://schemas.microsoft.com/office/powerpoint/2010/main" val="4034557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21F61-CEDF-4EA7-BE29-BBBA07126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A9059-C6CB-414E-90A4-95111D939A40}"/>
              </a:ext>
            </a:extLst>
          </p:cNvPr>
          <p:cNvSpPr txBox="1"/>
          <p:nvPr/>
        </p:nvSpPr>
        <p:spPr>
          <a:xfrm>
            <a:off x="675860" y="319112"/>
            <a:ext cx="344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account.length</a:t>
            </a:r>
            <a:endParaRPr lang="en-US" dirty="0"/>
          </a:p>
        </p:txBody>
      </p:sp>
      <p:pic>
        <p:nvPicPr>
          <p:cNvPr id="5" name="Picture 4" descr="C:\Users\HI\AppData\Local\Microsoft\Windows\INetCache\Content.MSO\4BE968A1.tmp">
            <a:extLst>
              <a:ext uri="{FF2B5EF4-FFF2-40B4-BE49-F238E27FC236}">
                <a16:creationId xmlns:a16="http://schemas.microsoft.com/office/drawing/2014/main" id="{8681897D-04A9-4F7C-9354-61DDEEFB2D6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5" y="2346543"/>
            <a:ext cx="3790949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EC977C-4275-46A4-A461-55DC9556E2F8}"/>
              </a:ext>
            </a:extLst>
          </p:cNvPr>
          <p:cNvSpPr txBox="1"/>
          <p:nvPr/>
        </p:nvSpPr>
        <p:spPr>
          <a:xfrm>
            <a:off x="7155758" y="319112"/>
            <a:ext cx="243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voice.messages</a:t>
            </a:r>
            <a:endParaRPr lang="en-US" sz="2400" dirty="0"/>
          </a:p>
          <a:p>
            <a:endParaRPr lang="en-US" dirty="0"/>
          </a:p>
        </p:txBody>
      </p:sp>
      <p:pic>
        <p:nvPicPr>
          <p:cNvPr id="7" name="Picture 6" descr="C:\Users\HI\AppData\Local\Microsoft\Windows\INetCache\Content.MSO\59015457.tmp">
            <a:extLst>
              <a:ext uri="{FF2B5EF4-FFF2-40B4-BE49-F238E27FC236}">
                <a16:creationId xmlns:a16="http://schemas.microsoft.com/office/drawing/2014/main" id="{DE50F41D-071B-4D25-B5FA-85C9123CA92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58" y="2346543"/>
            <a:ext cx="3790949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C:\Users\HI\AppData\Local\Microsoft\Windows\INetCache\Content.MSO\1A123EA3.tmp">
            <a:extLst>
              <a:ext uri="{FF2B5EF4-FFF2-40B4-BE49-F238E27FC236}">
                <a16:creationId xmlns:a16="http://schemas.microsoft.com/office/drawing/2014/main" id="{B67D6021-FE42-46F9-ABFC-43F054119B8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5" y="1083394"/>
            <a:ext cx="3790949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:\Users\HI\AppData\Local\Microsoft\Windows\INetCache\Content.MSO\1D4F53A9.tmp">
            <a:extLst>
              <a:ext uri="{FF2B5EF4-FFF2-40B4-BE49-F238E27FC236}">
                <a16:creationId xmlns:a16="http://schemas.microsoft.com/office/drawing/2014/main" id="{944355DB-42F8-4543-8983-C085BD2BDB3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58" y="1083394"/>
            <a:ext cx="3790950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49503F-D16B-43EB-BFE0-346F07C7CA58}"/>
              </a:ext>
            </a:extLst>
          </p:cNvPr>
          <p:cNvSpPr txBox="1"/>
          <p:nvPr/>
        </p:nvSpPr>
        <p:spPr>
          <a:xfrm>
            <a:off x="921025" y="3710609"/>
            <a:ext cx="29552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intl.mins</a:t>
            </a:r>
            <a:endParaRPr lang="en-US" sz="2400" dirty="0"/>
          </a:p>
          <a:p>
            <a:endParaRPr lang="en-US" dirty="0"/>
          </a:p>
        </p:txBody>
      </p:sp>
      <p:pic>
        <p:nvPicPr>
          <p:cNvPr id="11" name="Picture 10" descr="C:\Users\HI\AppData\Local\Microsoft\Windows\INetCache\Content.MSO\8051577D.tmp">
            <a:extLst>
              <a:ext uri="{FF2B5EF4-FFF2-40B4-BE49-F238E27FC236}">
                <a16:creationId xmlns:a16="http://schemas.microsoft.com/office/drawing/2014/main" id="{F03AD3F0-EEC9-4751-9A2D-88D43A60BF90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5" y="5609877"/>
            <a:ext cx="3790949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C:\Users\HI\AppData\Local\Microsoft\Windows\INetCache\Content.MSO\57805C9F.tmp">
            <a:extLst>
              <a:ext uri="{FF2B5EF4-FFF2-40B4-BE49-F238E27FC236}">
                <a16:creationId xmlns:a16="http://schemas.microsoft.com/office/drawing/2014/main" id="{FA1B29A8-7CB1-410E-91D1-98B8F1AC6CD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4" y="4293653"/>
            <a:ext cx="3790949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23FCE1-354F-43F0-A3EB-3C8133D781F1}"/>
              </a:ext>
            </a:extLst>
          </p:cNvPr>
          <p:cNvSpPr txBox="1"/>
          <p:nvPr/>
        </p:nvSpPr>
        <p:spPr>
          <a:xfrm>
            <a:off x="7325138" y="3710609"/>
            <a:ext cx="1444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intl.calls</a:t>
            </a:r>
            <a:endParaRPr lang="en-US" sz="2400" dirty="0"/>
          </a:p>
          <a:p>
            <a:endParaRPr lang="en-US" dirty="0"/>
          </a:p>
        </p:txBody>
      </p:sp>
      <p:pic>
        <p:nvPicPr>
          <p:cNvPr id="15" name="Picture 14" descr="C:\Users\HI\AppData\Local\Microsoft\Windows\INetCache\Content.MSO\4F951393.tmp">
            <a:extLst>
              <a:ext uri="{FF2B5EF4-FFF2-40B4-BE49-F238E27FC236}">
                <a16:creationId xmlns:a16="http://schemas.microsoft.com/office/drawing/2014/main" id="{BF538CBF-F945-4D21-8D84-487532F09082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58" y="5609876"/>
            <a:ext cx="3790949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C:\Users\HI\AppData\Local\Microsoft\Windows\INetCache\Content.MSO\70E7AF05.tmp">
            <a:extLst>
              <a:ext uri="{FF2B5EF4-FFF2-40B4-BE49-F238E27FC236}">
                <a16:creationId xmlns:a16="http://schemas.microsoft.com/office/drawing/2014/main" id="{A351D9D1-D5A0-4EA5-850E-0FA4427684D5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58" y="4293653"/>
            <a:ext cx="3790949" cy="929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8069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B5CA08-B83E-4D8A-A70B-A14533C0D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230B45-FCDA-4324-AB6B-D6465DDA5671}"/>
              </a:ext>
            </a:extLst>
          </p:cNvPr>
          <p:cNvSpPr txBox="1"/>
          <p:nvPr/>
        </p:nvSpPr>
        <p:spPr>
          <a:xfrm>
            <a:off x="795130" y="527678"/>
            <a:ext cx="29552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intl.charge</a:t>
            </a:r>
            <a:endParaRPr lang="en-US" sz="2400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698AB-7F1B-4A60-88E9-7F076A1912C7}"/>
              </a:ext>
            </a:extLst>
          </p:cNvPr>
          <p:cNvSpPr txBox="1"/>
          <p:nvPr/>
        </p:nvSpPr>
        <p:spPr>
          <a:xfrm>
            <a:off x="6891132" y="527678"/>
            <a:ext cx="1444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day.mins</a:t>
            </a:r>
            <a:endParaRPr lang="en-US" sz="2400" dirty="0"/>
          </a:p>
          <a:p>
            <a:endParaRPr lang="en-US" dirty="0"/>
          </a:p>
        </p:txBody>
      </p:sp>
      <p:pic>
        <p:nvPicPr>
          <p:cNvPr id="7" name="Picture 6" descr="C:\Users\HI\AppData\Local\Microsoft\Windows\INetCache\Content.MSO\99B42619.tmp">
            <a:extLst>
              <a:ext uri="{FF2B5EF4-FFF2-40B4-BE49-F238E27FC236}">
                <a16:creationId xmlns:a16="http://schemas.microsoft.com/office/drawing/2014/main" id="{63C97B81-388A-49EB-8EE3-79D82BA1759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18928"/>
            <a:ext cx="4386470" cy="861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C:\Users\HI\AppData\Local\Microsoft\Windows\INetCache\Content.MSO\CA2F888F.tmp">
            <a:extLst>
              <a:ext uri="{FF2B5EF4-FFF2-40B4-BE49-F238E27FC236}">
                <a16:creationId xmlns:a16="http://schemas.microsoft.com/office/drawing/2014/main" id="{7D3B42B5-38B8-498F-A7A9-E757B194D7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530" y="2436155"/>
            <a:ext cx="4058476" cy="910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:\Users\HI\AppData\Local\Microsoft\Windows\INetCache\Content.MSO\8809BC5B.tmp">
            <a:extLst>
              <a:ext uri="{FF2B5EF4-FFF2-40B4-BE49-F238E27FC236}">
                <a16:creationId xmlns:a16="http://schemas.microsoft.com/office/drawing/2014/main" id="{DE4CDDC1-D3AC-46FE-869F-FF15BF895DD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40310"/>
            <a:ext cx="4386470" cy="887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C:\Users\HI\AppData\Local\Microsoft\Windows\INetCache\Content.MSO\AF1F7221.tmp">
            <a:extLst>
              <a:ext uri="{FF2B5EF4-FFF2-40B4-BE49-F238E27FC236}">
                <a16:creationId xmlns:a16="http://schemas.microsoft.com/office/drawing/2014/main" id="{65DF82C3-62EC-4C06-993F-47198A44CE6D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530" y="1231169"/>
            <a:ext cx="4058476" cy="887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1350FA-36A9-4F20-A5E1-8A7385755653}"/>
              </a:ext>
            </a:extLst>
          </p:cNvPr>
          <p:cNvSpPr txBox="1"/>
          <p:nvPr/>
        </p:nvSpPr>
        <p:spPr>
          <a:xfrm>
            <a:off x="795130" y="3771685"/>
            <a:ext cx="19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day.calls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49E4C-9958-452E-8781-F1FEC4434EAD}"/>
              </a:ext>
            </a:extLst>
          </p:cNvPr>
          <p:cNvSpPr txBox="1"/>
          <p:nvPr/>
        </p:nvSpPr>
        <p:spPr>
          <a:xfrm>
            <a:off x="6891132" y="3771685"/>
            <a:ext cx="19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day.charge</a:t>
            </a:r>
            <a:endParaRPr lang="en-US" sz="2400" dirty="0"/>
          </a:p>
        </p:txBody>
      </p:sp>
      <p:pic>
        <p:nvPicPr>
          <p:cNvPr id="13" name="Picture 12" descr="C:\Users\HI\AppData\Local\Microsoft\Windows\INetCache\Content.MSO\46D5F075.tmp">
            <a:extLst>
              <a:ext uri="{FF2B5EF4-FFF2-40B4-BE49-F238E27FC236}">
                <a16:creationId xmlns:a16="http://schemas.microsoft.com/office/drawing/2014/main" id="{E9F85959-AC5D-492B-B16D-120B0067286A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5617689"/>
            <a:ext cx="4386470" cy="9071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C:\Users\HI\AppData\Local\Microsoft\Windows\INetCache\Content.MSO\C2572F4B.tmp">
            <a:extLst>
              <a:ext uri="{FF2B5EF4-FFF2-40B4-BE49-F238E27FC236}">
                <a16:creationId xmlns:a16="http://schemas.microsoft.com/office/drawing/2014/main" id="{1FA78856-38A4-4158-96F3-F169E59A1D54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531" y="5617689"/>
            <a:ext cx="4058476" cy="9609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C:\Users\HI\AppData\Local\Microsoft\Windows\INetCache\Content.MSO\D71799D7.tmp">
            <a:extLst>
              <a:ext uri="{FF2B5EF4-FFF2-40B4-BE49-F238E27FC236}">
                <a16:creationId xmlns:a16="http://schemas.microsoft.com/office/drawing/2014/main" id="{8EAD264B-3786-413F-BE99-BF48C8794C12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414702"/>
            <a:ext cx="4386470" cy="9071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C:\Users\HI\AppData\Local\Microsoft\Windows\INetCache\Content.MSO\71FF38FD.tmp">
            <a:extLst>
              <a:ext uri="{FF2B5EF4-FFF2-40B4-BE49-F238E27FC236}">
                <a16:creationId xmlns:a16="http://schemas.microsoft.com/office/drawing/2014/main" id="{19AC9B0B-67F5-4F5E-A8F6-9A3D2DEFCF64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530" y="4411761"/>
            <a:ext cx="4058476" cy="910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5331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B0DD1-0B20-449F-A588-60DE97765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4B0BF-4D26-4791-9B9D-15CC5372A200}"/>
              </a:ext>
            </a:extLst>
          </p:cNvPr>
          <p:cNvSpPr txBox="1"/>
          <p:nvPr/>
        </p:nvSpPr>
        <p:spPr>
          <a:xfrm>
            <a:off x="1099932" y="622853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eve.mins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517F1-CEBA-46C2-8E7F-5AB461EB9BD6}"/>
              </a:ext>
            </a:extLst>
          </p:cNvPr>
          <p:cNvSpPr txBox="1"/>
          <p:nvPr/>
        </p:nvSpPr>
        <p:spPr>
          <a:xfrm>
            <a:off x="6652591" y="622853"/>
            <a:ext cx="214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eve.calls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DC9BC-B9E9-4E89-BDB4-E562CA99A605}"/>
              </a:ext>
            </a:extLst>
          </p:cNvPr>
          <p:cNvSpPr txBox="1"/>
          <p:nvPr/>
        </p:nvSpPr>
        <p:spPr>
          <a:xfrm>
            <a:off x="1099932" y="3543126"/>
            <a:ext cx="20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eve.charge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E014F-23E2-4D40-AFEF-7A67FC53A843}"/>
              </a:ext>
            </a:extLst>
          </p:cNvPr>
          <p:cNvSpPr txBox="1"/>
          <p:nvPr/>
        </p:nvSpPr>
        <p:spPr>
          <a:xfrm>
            <a:off x="6652591" y="3597676"/>
            <a:ext cx="1948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night.mins</a:t>
            </a:r>
            <a:endParaRPr lang="en-US" sz="2400" dirty="0"/>
          </a:p>
        </p:txBody>
      </p:sp>
      <p:pic>
        <p:nvPicPr>
          <p:cNvPr id="9" name="Picture 8" descr="C:\Users\HI\AppData\Local\Microsoft\Windows\INetCache\Content.MSO\B60E9291.tmp">
            <a:extLst>
              <a:ext uri="{FF2B5EF4-FFF2-40B4-BE49-F238E27FC236}">
                <a16:creationId xmlns:a16="http://schemas.microsoft.com/office/drawing/2014/main" id="{8B6562CF-0CCD-4950-803B-02473F40382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23" y="2367846"/>
            <a:ext cx="3614528" cy="841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C:\Users\HI\AppData\Local\Microsoft\Windows\INetCache\Content.MSO\831C43C7.tmp">
            <a:extLst>
              <a:ext uri="{FF2B5EF4-FFF2-40B4-BE49-F238E27FC236}">
                <a16:creationId xmlns:a16="http://schemas.microsoft.com/office/drawing/2014/main" id="{C0151869-5488-4A5E-B084-A8B87A4FDC3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31" y="2367847"/>
            <a:ext cx="3614528" cy="84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C:\Users\HI\AppData\Local\Microsoft\Windows\INetCache\Content.MSO\6AA5A86D.tmp">
            <a:extLst>
              <a:ext uri="{FF2B5EF4-FFF2-40B4-BE49-F238E27FC236}">
                <a16:creationId xmlns:a16="http://schemas.microsoft.com/office/drawing/2014/main" id="{9D6313C5-C61E-4E08-8F74-A4578AB8CB7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23" y="5361708"/>
            <a:ext cx="3614528" cy="8412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C:\Users\HI\AppData\Local\Microsoft\Windows\INetCache\Content.MSO\92D4C203.tmp">
            <a:extLst>
              <a:ext uri="{FF2B5EF4-FFF2-40B4-BE49-F238E27FC236}">
                <a16:creationId xmlns:a16="http://schemas.microsoft.com/office/drawing/2014/main" id="{4BCBA206-A136-4135-9CF1-F23E0C0BB507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31" y="5361708"/>
            <a:ext cx="3614528" cy="84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C:\Users\HI\AppData\Local\Microsoft\Windows\INetCache\Content.MSO\2C68F113.tmp">
            <a:extLst>
              <a:ext uri="{FF2B5EF4-FFF2-40B4-BE49-F238E27FC236}">
                <a16:creationId xmlns:a16="http://schemas.microsoft.com/office/drawing/2014/main" id="{85065BB8-38AC-4726-A533-51A3073B1487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22" y="1323917"/>
            <a:ext cx="3614529" cy="84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C:\Users\HI\AppData\Local\Microsoft\Windows\INetCache\Content.MSO\792B5F99.tmp">
            <a:extLst>
              <a:ext uri="{FF2B5EF4-FFF2-40B4-BE49-F238E27FC236}">
                <a16:creationId xmlns:a16="http://schemas.microsoft.com/office/drawing/2014/main" id="{C3F8E2A0-2821-44B7-905B-4EA5E0F28C01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31" y="1323917"/>
            <a:ext cx="3614528" cy="84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C:\Users\HI\AppData\Local\Microsoft\Windows\INetCache\Content.MSO\3C8E7E0F.tmp">
            <a:extLst>
              <a:ext uri="{FF2B5EF4-FFF2-40B4-BE49-F238E27FC236}">
                <a16:creationId xmlns:a16="http://schemas.microsoft.com/office/drawing/2014/main" id="{0441FAD4-B40F-455B-97F0-B4F1F0B641AB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23" y="4221129"/>
            <a:ext cx="3614528" cy="841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C:\Users\HI\AppData\Local\Microsoft\Windows\INetCache\Content.MSO\1BC001F5.tmp">
            <a:extLst>
              <a:ext uri="{FF2B5EF4-FFF2-40B4-BE49-F238E27FC236}">
                <a16:creationId xmlns:a16="http://schemas.microsoft.com/office/drawing/2014/main" id="{88CF06E9-1063-4300-BEA4-0555073F47D7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31" y="4221128"/>
            <a:ext cx="3614528" cy="841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9136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F2A477-2E65-4158-A3B2-F7BB421EF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4C2CA-5F3D-4D3E-8F1C-91600E9258D2}"/>
              </a:ext>
            </a:extLst>
          </p:cNvPr>
          <p:cNvSpPr txBox="1"/>
          <p:nvPr/>
        </p:nvSpPr>
        <p:spPr>
          <a:xfrm>
            <a:off x="795131" y="556592"/>
            <a:ext cx="180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night.calls</a:t>
            </a:r>
            <a:endParaRPr lang="en-US" sz="2400" dirty="0"/>
          </a:p>
        </p:txBody>
      </p:sp>
      <p:pic>
        <p:nvPicPr>
          <p:cNvPr id="8" name="Picture 7" descr="C:\Users\HI\AppData\Local\Microsoft\Windows\INetCache\Content.MSO\19EE8E09.tmp">
            <a:extLst>
              <a:ext uri="{FF2B5EF4-FFF2-40B4-BE49-F238E27FC236}">
                <a16:creationId xmlns:a16="http://schemas.microsoft.com/office/drawing/2014/main" id="{1010C53F-0FC7-42FD-9221-A3CD8C1E79B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30829"/>
            <a:ext cx="3763615" cy="8312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D2C550-0C49-4EAF-94B3-10A5171B14E0}"/>
              </a:ext>
            </a:extLst>
          </p:cNvPr>
          <p:cNvSpPr txBox="1"/>
          <p:nvPr/>
        </p:nvSpPr>
        <p:spPr>
          <a:xfrm>
            <a:off x="6785112" y="556592"/>
            <a:ext cx="180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night.charge</a:t>
            </a:r>
            <a:endParaRPr lang="en-US" sz="2400" dirty="0"/>
          </a:p>
        </p:txBody>
      </p:sp>
      <p:pic>
        <p:nvPicPr>
          <p:cNvPr id="10" name="Picture 9" descr="C:\Users\HI\AppData\Local\Microsoft\Windows\INetCache\Content.MSO\BA9865FF.tmp">
            <a:extLst>
              <a:ext uri="{FF2B5EF4-FFF2-40B4-BE49-F238E27FC236}">
                <a16:creationId xmlns:a16="http://schemas.microsoft.com/office/drawing/2014/main" id="{08876F19-EE32-4ED4-9F3A-1326032A6DA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643" y="2330829"/>
            <a:ext cx="3763615" cy="8312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74BED4-FCB9-4DA0-A7CB-CDFA3E5B605D}"/>
              </a:ext>
            </a:extLst>
          </p:cNvPr>
          <p:cNvSpPr txBox="1"/>
          <p:nvPr/>
        </p:nvSpPr>
        <p:spPr>
          <a:xfrm>
            <a:off x="795131" y="3744881"/>
            <a:ext cx="2040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customer.calls</a:t>
            </a:r>
            <a:endParaRPr lang="en-US" sz="2400" dirty="0"/>
          </a:p>
        </p:txBody>
      </p:sp>
      <p:pic>
        <p:nvPicPr>
          <p:cNvPr id="12" name="Picture 11" descr="C:\Users\HI\AppData\Local\Microsoft\Windows\INetCache\Content.MSO\2C245F65.tmp">
            <a:extLst>
              <a:ext uri="{FF2B5EF4-FFF2-40B4-BE49-F238E27FC236}">
                <a16:creationId xmlns:a16="http://schemas.microsoft.com/office/drawing/2014/main" id="{6BB11EDD-4A9E-4384-AE8D-9F8C7ECB97C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5614277"/>
            <a:ext cx="3763615" cy="831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C:\Users\HI\AppData\Local\Microsoft\Windows\INetCache\Content.MSO\C326BCCB.tmp">
            <a:extLst>
              <a:ext uri="{FF2B5EF4-FFF2-40B4-BE49-F238E27FC236}">
                <a16:creationId xmlns:a16="http://schemas.microsoft.com/office/drawing/2014/main" id="{0A4863C4-397F-4580-8060-004E5703021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26139"/>
            <a:ext cx="3763615" cy="831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C:\Users\HI\AppData\Local\Microsoft\Windows\INetCache\Content.MSO\49ECFC11.tmp">
            <a:extLst>
              <a:ext uri="{FF2B5EF4-FFF2-40B4-BE49-F238E27FC236}">
                <a16:creationId xmlns:a16="http://schemas.microsoft.com/office/drawing/2014/main" id="{570FC75A-BC58-4BD7-8188-CE6D7C8EA26C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643" y="1226139"/>
            <a:ext cx="3763615" cy="831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C:\Users\HI\AppData\Local\Microsoft\Windows\INetCache\Content.MSO\A2D9E947.tmp">
            <a:extLst>
              <a:ext uri="{FF2B5EF4-FFF2-40B4-BE49-F238E27FC236}">
                <a16:creationId xmlns:a16="http://schemas.microsoft.com/office/drawing/2014/main" id="{22FDC472-A85A-4903-8825-2D172B137FC1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8" y="4433920"/>
            <a:ext cx="3763615" cy="831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595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8212C-B0F3-4C5B-BA6B-A6CE76BF9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6CBCF0-90E8-4B25-AD12-A81A82A7B9A6}"/>
              </a:ext>
            </a:extLst>
          </p:cNvPr>
          <p:cNvSpPr txBox="1"/>
          <p:nvPr/>
        </p:nvSpPr>
        <p:spPr>
          <a:xfrm>
            <a:off x="861390" y="708391"/>
            <a:ext cx="608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Outlier percentage for each column (After)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24E4C3-8F8D-4373-8F67-FAA697F7279D}"/>
              </a:ext>
            </a:extLst>
          </p:cNvPr>
          <p:cNvSpPr/>
          <p:nvPr/>
        </p:nvSpPr>
        <p:spPr>
          <a:xfrm>
            <a:off x="2107096" y="1440628"/>
            <a:ext cx="257092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account.length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voice.messages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intl.mins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intl.calls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intl.charge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day.mins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day.calls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day.charge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eve.mins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eve.calls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eve.charge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night.mins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night.calls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night.charge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 </a:t>
            </a:r>
            <a:r>
              <a:rPr lang="en-US" sz="20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customer.calls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0.0 %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93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1A6DDA-BAA6-4C91-80A1-FAF8AB56A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57D21-79EB-4356-9F1A-17956658B19B}"/>
              </a:ext>
            </a:extLst>
          </p:cNvPr>
          <p:cNvSpPr txBox="1"/>
          <p:nvPr/>
        </p:nvSpPr>
        <p:spPr>
          <a:xfrm>
            <a:off x="364434" y="320144"/>
            <a:ext cx="8315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Converting Categorical Data to Numerical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C9B57-9799-422D-B378-0A3F8ACF0492}"/>
              </a:ext>
            </a:extLst>
          </p:cNvPr>
          <p:cNvSpPr txBox="1"/>
          <p:nvPr/>
        </p:nvSpPr>
        <p:spPr>
          <a:xfrm>
            <a:off x="655981" y="1295687"/>
            <a:ext cx="6911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Changing target column to numerical column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872602-15E8-4B92-8182-2584AED6A01F}"/>
              </a:ext>
            </a:extLst>
          </p:cNvPr>
          <p:cNvPicPr/>
          <p:nvPr/>
        </p:nvPicPr>
        <p:blipFill rotWithShape="1">
          <a:blip r:embed="rId4"/>
          <a:srcRect l="7052" t="36773" r="2083" b="10205"/>
          <a:stretch/>
        </p:blipFill>
        <p:spPr bwMode="auto">
          <a:xfrm>
            <a:off x="655981" y="2099466"/>
            <a:ext cx="7507358" cy="2659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4DA35A-0E7C-4D71-9EEE-E36DF1A992BF}"/>
              </a:ext>
            </a:extLst>
          </p:cNvPr>
          <p:cNvPicPr/>
          <p:nvPr/>
        </p:nvPicPr>
        <p:blipFill rotWithShape="1">
          <a:blip r:embed="rId5"/>
          <a:srcRect l="51442" t="36488" b="13341"/>
          <a:stretch/>
        </p:blipFill>
        <p:spPr bwMode="auto">
          <a:xfrm>
            <a:off x="8163339" y="2099466"/>
            <a:ext cx="3617844" cy="2659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39097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F6AD0F-F681-4506-A233-E0289A77D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0EA8D2-B1EB-4D93-957E-D649CE163192}"/>
              </a:ext>
            </a:extLst>
          </p:cNvPr>
          <p:cNvSpPr/>
          <p:nvPr/>
        </p:nvSpPr>
        <p:spPr>
          <a:xfrm>
            <a:off x="154691" y="210748"/>
            <a:ext cx="7323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Converting independent columns to numerical column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DE21B6-42DE-4B38-9E00-AD31F2242A5F}"/>
              </a:ext>
            </a:extLst>
          </p:cNvPr>
          <p:cNvPicPr/>
          <p:nvPr/>
        </p:nvPicPr>
        <p:blipFill rotWithShape="1">
          <a:blip r:embed="rId4"/>
          <a:srcRect l="7212" t="29647" r="7532" b="16762"/>
          <a:stretch/>
        </p:blipFill>
        <p:spPr bwMode="auto">
          <a:xfrm>
            <a:off x="154691" y="915315"/>
            <a:ext cx="6049576" cy="2883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BB5FF-5046-473B-9650-F0B6D96E98C2}"/>
              </a:ext>
            </a:extLst>
          </p:cNvPr>
          <p:cNvPicPr/>
          <p:nvPr/>
        </p:nvPicPr>
        <p:blipFill rotWithShape="1">
          <a:blip r:embed="rId5"/>
          <a:srcRect l="8814" t="29647" r="3205" b="19042"/>
          <a:stretch/>
        </p:blipFill>
        <p:spPr bwMode="auto">
          <a:xfrm>
            <a:off x="6283776" y="915315"/>
            <a:ext cx="5908224" cy="2883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ACCC6C-AB33-4EC1-9E35-C9D87B988E62}"/>
              </a:ext>
            </a:extLst>
          </p:cNvPr>
          <p:cNvPicPr/>
          <p:nvPr/>
        </p:nvPicPr>
        <p:blipFill rotWithShape="1">
          <a:blip r:embed="rId6"/>
          <a:srcRect l="7051" t="29647" r="3205" b="19612"/>
          <a:stretch/>
        </p:blipFill>
        <p:spPr bwMode="auto">
          <a:xfrm>
            <a:off x="154691" y="3893238"/>
            <a:ext cx="6049576" cy="2754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FE7A6-1B23-431F-871D-5674CE06DF06}"/>
              </a:ext>
            </a:extLst>
          </p:cNvPr>
          <p:cNvPicPr/>
          <p:nvPr/>
        </p:nvPicPr>
        <p:blipFill rotWithShape="1">
          <a:blip r:embed="rId7"/>
          <a:srcRect l="7371" t="29362" r="3045" b="19042"/>
          <a:stretch/>
        </p:blipFill>
        <p:spPr bwMode="auto">
          <a:xfrm>
            <a:off x="6283776" y="3893238"/>
            <a:ext cx="5881721" cy="2754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6166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23D1F9-3721-496F-8736-92BE532A2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57C40-0F34-40D9-809A-F2F489EF3986}"/>
              </a:ext>
            </a:extLst>
          </p:cNvPr>
          <p:cNvPicPr/>
          <p:nvPr/>
        </p:nvPicPr>
        <p:blipFill rotWithShape="1">
          <a:blip r:embed="rId4"/>
          <a:srcRect l="8975" t="29932" r="4648" b="19327"/>
          <a:stretch/>
        </p:blipFill>
        <p:spPr bwMode="auto">
          <a:xfrm>
            <a:off x="622852" y="1494597"/>
            <a:ext cx="7627867" cy="2971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C13E67-B201-4136-9FF3-8A603D2CC7A6}"/>
              </a:ext>
            </a:extLst>
          </p:cNvPr>
          <p:cNvPicPr/>
          <p:nvPr/>
        </p:nvPicPr>
        <p:blipFill rotWithShape="1">
          <a:blip r:embed="rId5"/>
          <a:srcRect l="73558" t="29076" r="1122" b="19898"/>
          <a:stretch/>
        </p:blipFill>
        <p:spPr bwMode="auto">
          <a:xfrm>
            <a:off x="8330233" y="1494597"/>
            <a:ext cx="2869925" cy="2971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73296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D47D7-FC05-4966-8C14-76F976F1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ounded Rectangle 5"/>
          <p:cNvSpPr/>
          <p:nvPr/>
        </p:nvSpPr>
        <p:spPr>
          <a:xfrm>
            <a:off x="1879200" y="1541377"/>
            <a:ext cx="6529306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1879200" y="1541377"/>
            <a:ext cx="6529306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78592" y="1449166"/>
            <a:ext cx="69931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Features Engineering  </a:t>
            </a:r>
          </a:p>
        </p:txBody>
      </p:sp>
    </p:spTree>
    <p:extLst>
      <p:ext uri="{BB962C8B-B14F-4D97-AF65-F5344CB8AC3E}">
        <p14:creationId xmlns:p14="http://schemas.microsoft.com/office/powerpoint/2010/main" val="369093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2519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105E1D-8171-4042-908B-2D3CBA70F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E595F-DD94-4CCA-AC68-2DB87BCB558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l="11058" t="9122" r="11057" b="5645"/>
          <a:stretch/>
        </p:blipFill>
        <p:spPr bwMode="auto">
          <a:xfrm>
            <a:off x="980661" y="1432155"/>
            <a:ext cx="7858538" cy="46117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08596B-A7C8-421A-AD51-A84F088EB384}"/>
              </a:ext>
            </a:extLst>
          </p:cNvPr>
          <p:cNvSpPr txBox="1"/>
          <p:nvPr/>
        </p:nvSpPr>
        <p:spPr>
          <a:xfrm>
            <a:off x="768626" y="564945"/>
            <a:ext cx="226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5879F-B4A4-4607-86B9-E59D55733209}"/>
              </a:ext>
            </a:extLst>
          </p:cNvPr>
          <p:cNvSpPr txBox="1"/>
          <p:nvPr/>
        </p:nvSpPr>
        <p:spPr>
          <a:xfrm>
            <a:off x="768626" y="659996"/>
            <a:ext cx="842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Univariate Selection Graph </a:t>
            </a:r>
          </a:p>
        </p:txBody>
      </p:sp>
    </p:spTree>
    <p:extLst>
      <p:ext uri="{BB962C8B-B14F-4D97-AF65-F5344CB8AC3E}">
        <p14:creationId xmlns:p14="http://schemas.microsoft.com/office/powerpoint/2010/main" val="220347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CB8DD0-4040-40A9-A3A2-F5ADC2B51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3EE4B-5FC3-4BC1-AC40-D08D670C892E}"/>
              </a:ext>
            </a:extLst>
          </p:cNvPr>
          <p:cNvPicPr/>
          <p:nvPr/>
        </p:nvPicPr>
        <p:blipFill rotWithShape="1">
          <a:blip r:embed="rId4"/>
          <a:srcRect l="11539" t="9122" r="11539" b="5645"/>
          <a:stretch/>
        </p:blipFill>
        <p:spPr bwMode="auto">
          <a:xfrm>
            <a:off x="896178" y="1390600"/>
            <a:ext cx="7245626" cy="47897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51E24D-B13D-4A86-BE58-1DF2503613FC}"/>
              </a:ext>
            </a:extLst>
          </p:cNvPr>
          <p:cNvSpPr txBox="1"/>
          <p:nvPr/>
        </p:nvSpPr>
        <p:spPr>
          <a:xfrm>
            <a:off x="723900" y="645932"/>
            <a:ext cx="7245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Recursive Feature Elimination Graph </a:t>
            </a:r>
          </a:p>
        </p:txBody>
      </p:sp>
    </p:spTree>
    <p:extLst>
      <p:ext uri="{BB962C8B-B14F-4D97-AF65-F5344CB8AC3E}">
        <p14:creationId xmlns:p14="http://schemas.microsoft.com/office/powerpoint/2010/main" val="1499357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02D6B7-1BFF-42EE-B1FB-5424F54AE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BBC616-6519-40E0-B38B-B6FE2EB50354}"/>
              </a:ext>
            </a:extLst>
          </p:cNvPr>
          <p:cNvPicPr/>
          <p:nvPr/>
        </p:nvPicPr>
        <p:blipFill rotWithShape="1">
          <a:blip r:embed="rId4"/>
          <a:srcRect l="3205" t="9122" r="3205" b="5645"/>
          <a:stretch/>
        </p:blipFill>
        <p:spPr bwMode="auto">
          <a:xfrm>
            <a:off x="838200" y="1447659"/>
            <a:ext cx="7603435" cy="45283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1680EE-ED04-489A-B9B5-47D90F62B2AA}"/>
              </a:ext>
            </a:extLst>
          </p:cNvPr>
          <p:cNvSpPr txBox="1"/>
          <p:nvPr/>
        </p:nvSpPr>
        <p:spPr>
          <a:xfrm>
            <a:off x="665920" y="631084"/>
            <a:ext cx="545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Tree Based method Graph</a:t>
            </a:r>
          </a:p>
        </p:txBody>
      </p:sp>
    </p:spTree>
    <p:extLst>
      <p:ext uri="{BB962C8B-B14F-4D97-AF65-F5344CB8AC3E}">
        <p14:creationId xmlns:p14="http://schemas.microsoft.com/office/powerpoint/2010/main" val="4072037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BC93DF-4F19-4EA1-A9CE-6258483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520969-8BCB-4E13-8EAA-6A294B596699}"/>
              </a:ext>
            </a:extLst>
          </p:cNvPr>
          <p:cNvPicPr/>
          <p:nvPr/>
        </p:nvPicPr>
        <p:blipFill rotWithShape="1">
          <a:blip r:embed="rId4"/>
          <a:srcRect l="2084" t="28791" r="50961" b="17332"/>
          <a:stretch/>
        </p:blipFill>
        <p:spPr bwMode="auto">
          <a:xfrm>
            <a:off x="967408" y="1611001"/>
            <a:ext cx="6245708" cy="42054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61548D-2FF7-464D-B26F-AAB8AFB7440D}"/>
              </a:ext>
            </a:extLst>
          </p:cNvPr>
          <p:cNvSpPr txBox="1"/>
          <p:nvPr/>
        </p:nvSpPr>
        <p:spPr>
          <a:xfrm>
            <a:off x="967408" y="806398"/>
            <a:ext cx="3750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42041775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2290-7CAD-4261-9EAB-C7BD3DD5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312FC-9681-48C2-B1EC-5D2E87A6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EF532-7CB4-4131-B277-1F83B3C865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69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E2BDD-6329-4968-899D-9C9A06430731}"/>
              </a:ext>
            </a:extLst>
          </p:cNvPr>
          <p:cNvSpPr txBox="1"/>
          <p:nvPr/>
        </p:nvSpPr>
        <p:spPr>
          <a:xfrm>
            <a:off x="687456" y="597020"/>
            <a:ext cx="526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Dimension </a:t>
            </a:r>
            <a:r>
              <a:rPr lang="en-US" sz="3600" dirty="0" err="1"/>
              <a:t>Reductionality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73123-BE07-42C9-9D65-6E8A39A82B8F}"/>
              </a:ext>
            </a:extLst>
          </p:cNvPr>
          <p:cNvSpPr txBox="1"/>
          <p:nvPr/>
        </p:nvSpPr>
        <p:spPr>
          <a:xfrm>
            <a:off x="1510745" y="1516807"/>
            <a:ext cx="5552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Running PCA with default value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AA5BF-7286-4701-9025-DE7C5D8F12E0}"/>
              </a:ext>
            </a:extLst>
          </p:cNvPr>
          <p:cNvPicPr/>
          <p:nvPr/>
        </p:nvPicPr>
        <p:blipFill rotWithShape="1">
          <a:blip r:embed="rId4"/>
          <a:srcRect l="6410" t="40479" r="53205" b="48689"/>
          <a:stretch/>
        </p:blipFill>
        <p:spPr bwMode="auto">
          <a:xfrm>
            <a:off x="2226364" y="2262037"/>
            <a:ext cx="4678019" cy="11606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6BC7F2-3EC9-44CE-890A-3B27D4F0A8C5}"/>
              </a:ext>
            </a:extLst>
          </p:cNvPr>
          <p:cNvSpPr txBox="1"/>
          <p:nvPr/>
        </p:nvSpPr>
        <p:spPr>
          <a:xfrm>
            <a:off x="7524092" y="2055813"/>
            <a:ext cx="42488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 it is clear that 100% of the data came from the first column alone, we will use n component 8.</a:t>
            </a:r>
          </a:p>
        </p:txBody>
      </p:sp>
    </p:spTree>
    <p:extLst>
      <p:ext uri="{BB962C8B-B14F-4D97-AF65-F5344CB8AC3E}">
        <p14:creationId xmlns:p14="http://schemas.microsoft.com/office/powerpoint/2010/main" val="2981707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DC1C90-623B-42FE-99C6-ECCB0601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2F975-9433-499F-B497-E5721E17A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76" y="831713"/>
            <a:ext cx="5340627" cy="5597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Creating PCA With 8 Component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8F451-1BD0-4043-AD5D-BC7E65A3D1F2}"/>
              </a:ext>
            </a:extLst>
          </p:cNvPr>
          <p:cNvPicPr/>
          <p:nvPr/>
        </p:nvPicPr>
        <p:blipFill rotWithShape="1">
          <a:blip r:embed="rId4"/>
          <a:srcRect l="6890" t="28506" r="38462" b="17047"/>
          <a:stretch/>
        </p:blipFill>
        <p:spPr bwMode="auto">
          <a:xfrm>
            <a:off x="1895061" y="1696278"/>
            <a:ext cx="6559826" cy="37901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305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71BC1A-2495-4E1D-BD88-42E31BEB7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445138" y="238102"/>
            <a:ext cx="364670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/>
              <a:t>Data Description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6112" y="1042808"/>
            <a:ext cx="10053213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/>
              <a:t>state: Categorical, for the 51 states and the District of Columbia.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Area.code</a:t>
            </a:r>
            <a:endParaRPr lang="en-US" dirty="0"/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account.length</a:t>
            </a:r>
            <a:r>
              <a:rPr lang="en-US" dirty="0"/>
              <a:t>: how long the account has been active.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voice.plan</a:t>
            </a:r>
            <a:r>
              <a:rPr lang="en-US" dirty="0"/>
              <a:t>: yes or no, voicemail plan.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voice.messages</a:t>
            </a:r>
            <a:r>
              <a:rPr lang="en-US" dirty="0"/>
              <a:t>: number of voicemail messages.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intl.plan</a:t>
            </a:r>
            <a:r>
              <a:rPr lang="en-US" dirty="0"/>
              <a:t>: yes or no, international plan.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intl.mins</a:t>
            </a:r>
            <a:r>
              <a:rPr lang="en-US" dirty="0"/>
              <a:t>: minutes customer used service to make international calls.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intl.calls</a:t>
            </a:r>
            <a:r>
              <a:rPr lang="en-US" dirty="0"/>
              <a:t>: total number of international calls.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intl.charge</a:t>
            </a:r>
            <a:r>
              <a:rPr lang="en-US" dirty="0"/>
              <a:t>: total international charge.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day.mins</a:t>
            </a:r>
            <a:r>
              <a:rPr lang="en-US" dirty="0"/>
              <a:t>: minutes customer used service during the day.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day.calls</a:t>
            </a:r>
            <a:r>
              <a:rPr lang="en-US" dirty="0"/>
              <a:t>: total number of calls during the day.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day.charge</a:t>
            </a:r>
            <a:r>
              <a:rPr lang="en-US" dirty="0"/>
              <a:t>: total charge during the day.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eve.mins</a:t>
            </a:r>
            <a:r>
              <a:rPr lang="en-US" dirty="0"/>
              <a:t>: minutes customer used service during the evening.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eve.calls</a:t>
            </a:r>
            <a:r>
              <a:rPr lang="en-US" dirty="0"/>
              <a:t>: total number of calls during the evening.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eve.charge</a:t>
            </a:r>
            <a:r>
              <a:rPr lang="en-US" dirty="0"/>
              <a:t>: total charge during the evening.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night.mins</a:t>
            </a:r>
            <a:r>
              <a:rPr lang="en-US" dirty="0"/>
              <a:t>: minutes customer used service during the night.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night.calls</a:t>
            </a:r>
            <a:r>
              <a:rPr lang="en-US" dirty="0"/>
              <a:t>: total number of calls during the night.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night.charge</a:t>
            </a:r>
            <a:r>
              <a:rPr lang="en-US" dirty="0"/>
              <a:t>: total charge during the night.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err="1"/>
              <a:t>customer.calls</a:t>
            </a:r>
            <a:r>
              <a:rPr lang="en-US" dirty="0"/>
              <a:t>: number of calls to customer service.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/>
              <a:t>churn: Categorical, yes or no. Indicator of whether the customer has left the company (yes or no).</a:t>
            </a:r>
          </a:p>
        </p:txBody>
      </p:sp>
    </p:spTree>
    <p:extLst>
      <p:ext uri="{BB962C8B-B14F-4D97-AF65-F5344CB8AC3E}">
        <p14:creationId xmlns:p14="http://schemas.microsoft.com/office/powerpoint/2010/main" val="2028034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F432A1-6610-43F7-A71B-C5FA5E20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574597" y="141300"/>
            <a:ext cx="4193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en-US" sz="4400" dirty="0"/>
              <a:t>Running </a:t>
            </a:r>
            <a:r>
              <a:rPr lang="en-IN" sz="4400" dirty="0"/>
              <a:t>Describe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2" y="984974"/>
            <a:ext cx="11151159" cy="2593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2" y="3693013"/>
            <a:ext cx="8754181" cy="24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81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4B83DD-9ED9-4BEF-9597-B1D0FAF3A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428822" y="192703"/>
            <a:ext cx="34379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4400" dirty="0"/>
              <a:t>Running Info()</a:t>
            </a:r>
            <a:endParaRPr lang="en-IN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358331" y="948690"/>
            <a:ext cx="696685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&lt;class '</a:t>
            </a:r>
            <a:r>
              <a:rPr lang="en-IN" sz="1400" dirty="0" err="1"/>
              <a:t>pandas.core.frame.DataFrame</a:t>
            </a:r>
            <a:r>
              <a:rPr lang="en-IN" sz="1400" dirty="0"/>
              <a:t>'&gt;</a:t>
            </a:r>
          </a:p>
          <a:p>
            <a:r>
              <a:rPr lang="en-IN" sz="1400" dirty="0" err="1"/>
              <a:t>RangeIndex</a:t>
            </a:r>
            <a:r>
              <a:rPr lang="en-IN" sz="1400" dirty="0"/>
              <a:t>: 5000 entries, 0 to 4999</a:t>
            </a:r>
          </a:p>
          <a:p>
            <a:r>
              <a:rPr lang="en-IN" sz="1400" dirty="0"/>
              <a:t>Data columns (total 20 columns):</a:t>
            </a:r>
          </a:p>
          <a:p>
            <a:r>
              <a:rPr lang="en-IN" sz="1400" dirty="0"/>
              <a:t>#    	Column 	 	Non-Null Count 	 	</a:t>
            </a:r>
            <a:r>
              <a:rPr lang="en-IN" sz="1400" dirty="0" err="1"/>
              <a:t>Dtype</a:t>
            </a:r>
            <a:endParaRPr lang="en-IN" sz="1400" dirty="0"/>
          </a:p>
          <a:p>
            <a:r>
              <a:rPr lang="en-IN" sz="1400" dirty="0"/>
              <a:t>--  	-----------        		-----------------    		--------</a:t>
            </a:r>
          </a:p>
          <a:p>
            <a:r>
              <a:rPr lang="en-IN" sz="1400" dirty="0"/>
              <a:t>0 	state 		5000 non-null 		object</a:t>
            </a:r>
          </a:p>
          <a:p>
            <a:r>
              <a:rPr lang="en-IN" sz="1400" dirty="0"/>
              <a:t>1 	</a:t>
            </a:r>
            <a:r>
              <a:rPr lang="en-IN" sz="1400" dirty="0" err="1"/>
              <a:t>area.code</a:t>
            </a:r>
            <a:r>
              <a:rPr lang="en-IN" sz="1400" dirty="0"/>
              <a:t> 		5000 non-null 		object</a:t>
            </a:r>
          </a:p>
          <a:p>
            <a:r>
              <a:rPr lang="en-IN" sz="1400" dirty="0"/>
              <a:t>2 	</a:t>
            </a:r>
            <a:r>
              <a:rPr lang="en-IN" sz="1400" dirty="0" err="1"/>
              <a:t>account.length</a:t>
            </a:r>
            <a:r>
              <a:rPr lang="en-IN" sz="1400" dirty="0"/>
              <a:t> 	5000 non-null 		int64 </a:t>
            </a:r>
          </a:p>
          <a:p>
            <a:r>
              <a:rPr lang="en-IN" sz="1400" dirty="0"/>
              <a:t>3 	</a:t>
            </a:r>
            <a:r>
              <a:rPr lang="en-IN" sz="1400" dirty="0" err="1"/>
              <a:t>voice.plan</a:t>
            </a:r>
            <a:r>
              <a:rPr lang="en-IN" sz="1400" dirty="0"/>
              <a:t> 		5000 non-null 		object</a:t>
            </a:r>
          </a:p>
          <a:p>
            <a:r>
              <a:rPr lang="en-IN" sz="1400" dirty="0"/>
              <a:t>4 	</a:t>
            </a:r>
            <a:r>
              <a:rPr lang="en-IN" sz="1400" dirty="0" err="1"/>
              <a:t>voice.messages</a:t>
            </a:r>
            <a:r>
              <a:rPr lang="en-IN" sz="1400" dirty="0"/>
              <a:t> 	5000 non-null 		int64 </a:t>
            </a:r>
          </a:p>
          <a:p>
            <a:r>
              <a:rPr lang="en-IN" sz="1400" dirty="0"/>
              <a:t>5 	</a:t>
            </a:r>
            <a:r>
              <a:rPr lang="en-IN" sz="1400" dirty="0" err="1"/>
              <a:t>intl.plan</a:t>
            </a:r>
            <a:r>
              <a:rPr lang="en-IN" sz="1400" dirty="0"/>
              <a:t> 		5000 non-null 		object</a:t>
            </a:r>
          </a:p>
          <a:p>
            <a:r>
              <a:rPr lang="en-IN" sz="1400" dirty="0"/>
              <a:t>6 	</a:t>
            </a:r>
            <a:r>
              <a:rPr lang="en-IN" sz="1400" dirty="0" err="1"/>
              <a:t>intl.mins</a:t>
            </a:r>
            <a:r>
              <a:rPr lang="en-IN" sz="1400" dirty="0"/>
              <a:t> 		5000 non-null 		float64 </a:t>
            </a:r>
          </a:p>
          <a:p>
            <a:r>
              <a:rPr lang="en-IN" sz="1400" dirty="0"/>
              <a:t>7 	</a:t>
            </a:r>
            <a:r>
              <a:rPr lang="en-IN" sz="1400" dirty="0" err="1"/>
              <a:t>intl.calls</a:t>
            </a:r>
            <a:r>
              <a:rPr lang="en-IN" sz="1400" dirty="0"/>
              <a:t> 		5000 non-null 		int64</a:t>
            </a:r>
          </a:p>
          <a:p>
            <a:r>
              <a:rPr lang="en-IN" sz="1400" dirty="0"/>
              <a:t>8 	</a:t>
            </a:r>
            <a:r>
              <a:rPr lang="en-IN" sz="1400" dirty="0" err="1"/>
              <a:t>intl.charge</a:t>
            </a:r>
            <a:r>
              <a:rPr lang="en-IN" sz="1400" dirty="0"/>
              <a:t> 		5000 non-null 		float64</a:t>
            </a:r>
          </a:p>
          <a:p>
            <a:r>
              <a:rPr lang="en-IN" sz="1400" dirty="0"/>
              <a:t>9 	</a:t>
            </a:r>
            <a:r>
              <a:rPr lang="en-IN" sz="1400" dirty="0" err="1"/>
              <a:t>day.mins</a:t>
            </a:r>
            <a:r>
              <a:rPr lang="en-IN" sz="1400" dirty="0"/>
              <a:t> 		5000 non-null 		float64 </a:t>
            </a:r>
          </a:p>
          <a:p>
            <a:r>
              <a:rPr lang="en-IN" sz="1400" dirty="0"/>
              <a:t>10 	</a:t>
            </a:r>
            <a:r>
              <a:rPr lang="en-IN" sz="1400" dirty="0" err="1"/>
              <a:t>day.calls</a:t>
            </a:r>
            <a:r>
              <a:rPr lang="en-IN" sz="1400" dirty="0"/>
              <a:t> 		5000 non-null 		int64 </a:t>
            </a:r>
          </a:p>
          <a:p>
            <a:r>
              <a:rPr lang="en-IN" sz="1400" dirty="0"/>
              <a:t>11 	</a:t>
            </a:r>
            <a:r>
              <a:rPr lang="en-IN" sz="1400" dirty="0" err="1"/>
              <a:t>day.charge</a:t>
            </a:r>
            <a:r>
              <a:rPr lang="en-IN" sz="1400" dirty="0"/>
              <a:t> 		5000 non-null 		object </a:t>
            </a:r>
          </a:p>
          <a:p>
            <a:r>
              <a:rPr lang="en-IN" sz="1400" dirty="0"/>
              <a:t>12 	</a:t>
            </a:r>
            <a:r>
              <a:rPr lang="en-IN" sz="1400" dirty="0" err="1"/>
              <a:t>eve.mins</a:t>
            </a:r>
            <a:r>
              <a:rPr lang="en-IN" sz="1400" dirty="0"/>
              <a:t> 		5000 non-null 		object </a:t>
            </a:r>
          </a:p>
          <a:p>
            <a:r>
              <a:rPr lang="en-IN" sz="1400" dirty="0"/>
              <a:t>13 	</a:t>
            </a:r>
            <a:r>
              <a:rPr lang="en-IN" sz="1400" dirty="0" err="1"/>
              <a:t>eve.calls</a:t>
            </a:r>
            <a:r>
              <a:rPr lang="en-IN" sz="1400" dirty="0"/>
              <a:t> 		5000 non-null 		int64 </a:t>
            </a:r>
          </a:p>
          <a:p>
            <a:r>
              <a:rPr lang="en-IN" sz="1400" dirty="0"/>
              <a:t>14 	</a:t>
            </a:r>
            <a:r>
              <a:rPr lang="en-IN" sz="1400" dirty="0" err="1"/>
              <a:t>eve.charge</a:t>
            </a:r>
            <a:r>
              <a:rPr lang="en-IN" sz="1400" dirty="0"/>
              <a:t> 		5000 non-null 		float64 </a:t>
            </a:r>
          </a:p>
          <a:p>
            <a:r>
              <a:rPr lang="en-IN" sz="1400" dirty="0"/>
              <a:t>15 	</a:t>
            </a:r>
            <a:r>
              <a:rPr lang="en-IN" sz="1400" dirty="0" err="1"/>
              <a:t>night.mins</a:t>
            </a:r>
            <a:r>
              <a:rPr lang="en-IN" sz="1400" dirty="0"/>
              <a:t> 		5000 non-null 		float64 </a:t>
            </a:r>
          </a:p>
          <a:p>
            <a:r>
              <a:rPr lang="en-IN" sz="1400" dirty="0"/>
              <a:t>16 	</a:t>
            </a:r>
            <a:r>
              <a:rPr lang="en-IN" sz="1400" dirty="0" err="1"/>
              <a:t>night.calls</a:t>
            </a:r>
            <a:r>
              <a:rPr lang="en-IN" sz="1400" dirty="0"/>
              <a:t> 		5000 non-null 		int64 </a:t>
            </a:r>
          </a:p>
          <a:p>
            <a:r>
              <a:rPr lang="en-IN" sz="1400" dirty="0"/>
              <a:t>17 	</a:t>
            </a:r>
            <a:r>
              <a:rPr lang="en-IN" sz="1400" dirty="0" err="1"/>
              <a:t>night.charge</a:t>
            </a:r>
            <a:r>
              <a:rPr lang="en-IN" sz="1400" dirty="0"/>
              <a:t> 	5000 non-null 		float64 </a:t>
            </a:r>
          </a:p>
          <a:p>
            <a:r>
              <a:rPr lang="en-IN" sz="1400" dirty="0"/>
              <a:t>18 	</a:t>
            </a:r>
            <a:r>
              <a:rPr lang="en-IN" sz="1400" dirty="0" err="1"/>
              <a:t>customer.calls</a:t>
            </a:r>
            <a:r>
              <a:rPr lang="en-IN" sz="1400" dirty="0"/>
              <a:t> 	5000 non-null 		int64 </a:t>
            </a:r>
          </a:p>
          <a:p>
            <a:r>
              <a:rPr lang="en-IN" sz="1400" dirty="0"/>
              <a:t>19 	churn 		5000 non-null 		object </a:t>
            </a:r>
          </a:p>
          <a:p>
            <a:r>
              <a:rPr lang="en-IN" sz="1400" dirty="0" err="1"/>
              <a:t>dtypes</a:t>
            </a:r>
            <a:r>
              <a:rPr lang="en-IN" sz="1400" dirty="0"/>
              <a:t>: float64(6), int64(7), object(7) </a:t>
            </a:r>
          </a:p>
          <a:p>
            <a:r>
              <a:rPr lang="en-IN" sz="1400" dirty="0"/>
              <a:t>memory usage: 781.4+ KB</a:t>
            </a:r>
          </a:p>
        </p:txBody>
      </p:sp>
    </p:spTree>
    <p:extLst>
      <p:ext uri="{BB962C8B-B14F-4D97-AF65-F5344CB8AC3E}">
        <p14:creationId xmlns:p14="http://schemas.microsoft.com/office/powerpoint/2010/main" val="3913795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9ED7C2-C67D-4435-A42D-636D6F7AC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3" y="67067"/>
            <a:ext cx="121920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421433" y="283928"/>
            <a:ext cx="65283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en-IN" sz="4800" dirty="0"/>
              <a:t>Missing Value Imputation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0988" y="1225689"/>
            <a:ext cx="6400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has 0 % missing value(0) </a:t>
            </a:r>
          </a:p>
          <a:p>
            <a:r>
              <a:rPr lang="en-US" dirty="0" err="1"/>
              <a:t>area.code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account.length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voice.plan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voice.messages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intl.plan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intl.mins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intl.calls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intl.charge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day.mins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day.calls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day.charge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eve.mins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eve.calls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eve.charge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night.mins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night.calls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night.charge</a:t>
            </a:r>
            <a:r>
              <a:rPr lang="en-US" dirty="0"/>
              <a:t> has 0 % missing value(0) </a:t>
            </a:r>
          </a:p>
          <a:p>
            <a:r>
              <a:rPr lang="en-US" dirty="0" err="1"/>
              <a:t>customer.calls</a:t>
            </a:r>
            <a:r>
              <a:rPr lang="en-US" dirty="0"/>
              <a:t> has 0 % missing value(0) </a:t>
            </a:r>
          </a:p>
          <a:p>
            <a:r>
              <a:rPr lang="en-US" dirty="0"/>
              <a:t>churn has 0 % missing value(0)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3460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2050</TotalTime>
  <Words>3230</Words>
  <Application>Microsoft Office PowerPoint</Application>
  <PresentationFormat>Widescreen</PresentationFormat>
  <Paragraphs>326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HI</cp:lastModifiedBy>
  <cp:revision>183</cp:revision>
  <dcterms:created xsi:type="dcterms:W3CDTF">2023-06-17T07:54:24Z</dcterms:created>
  <dcterms:modified xsi:type="dcterms:W3CDTF">2023-06-30T10:37:25Z</dcterms:modified>
</cp:coreProperties>
</file>